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259" r:id="rId3"/>
    <p:sldId id="260" r:id="rId4"/>
    <p:sldId id="261" r:id="rId5"/>
    <p:sldId id="262" r:id="rId6"/>
    <p:sldId id="292" r:id="rId7"/>
    <p:sldId id="281" r:id="rId8"/>
    <p:sldId id="283" r:id="rId9"/>
    <p:sldId id="266" r:id="rId10"/>
    <p:sldId id="267" r:id="rId11"/>
    <p:sldId id="268" r:id="rId12"/>
    <p:sldId id="286" r:id="rId13"/>
    <p:sldId id="269" r:id="rId14"/>
    <p:sldId id="272" r:id="rId15"/>
    <p:sldId id="289" r:id="rId16"/>
    <p:sldId id="285" r:id="rId17"/>
    <p:sldId id="270" r:id="rId18"/>
    <p:sldId id="291" r:id="rId19"/>
    <p:sldId id="290" r:id="rId20"/>
    <p:sldId id="288" r:id="rId21"/>
    <p:sldId id="275" r:id="rId22"/>
    <p:sldId id="278" r:id="rId23"/>
  </p:sldIdLst>
  <p:sldSz cx="12192000" cy="6858000"/>
  <p:notesSz cx="6858000" cy="9144000"/>
  <p:embeddedFontLst>
    <p:embeddedFont>
      <p:font typeface="游ゴシック" panose="020B0400000000000000" pitchFamily="34" charset="-128"/>
      <p:regular r:id="rId26"/>
      <p:bold r:id="rId27"/>
    </p:embeddedFont>
    <p:embeddedFont>
      <p:font typeface="思源黑体 CN Light" panose="02010600030101010101" charset="-122"/>
      <p:regular r:id="rId28"/>
    </p:embeddedFont>
    <p:embeddedFont>
      <p:font typeface="思源黑体 CN Regular" panose="02010600030101010101" charset="-122"/>
      <p:regular r:id="rId29"/>
    </p:embeddedFont>
    <p:embeddedFont>
      <p:font typeface="思源黑体 CN Bold" panose="02010600030101010101" charset="-122"/>
      <p:bold r:id="rId30"/>
    </p:embeddedFont>
    <p:embeddedFont>
      <p:font typeface="思源黑体 CN Heavy" panose="02010600030101010101" charset="-122"/>
      <p:bold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4">
          <p15:clr>
            <a:srgbClr val="A4A3A4"/>
          </p15:clr>
        </p15:guide>
        <p15:guide id="2" pos="4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871"/>
    <a:srgbClr val="2F5597"/>
    <a:srgbClr val="233790"/>
    <a:srgbClr val="183365"/>
    <a:srgbClr val="55A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81"/>
  </p:normalViewPr>
  <p:slideViewPr>
    <p:cSldViewPr snapToGrid="0" showGuides="1">
      <p:cViewPr varScale="1">
        <p:scale>
          <a:sx n="108" d="100"/>
          <a:sy n="108" d="100"/>
        </p:scale>
        <p:origin x="678" y="114"/>
      </p:cViewPr>
      <p:guideLst>
        <p:guide orient="horz" pos="394"/>
        <p:guide pos="4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1490367531509298"/>
          <c:y val="9.36953283203482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4256138022561399"/>
          <c:y val="0.229305610043154"/>
          <c:w val="0.73136031851360295"/>
          <c:h val="0.585539427226362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9387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9F-4B22-87E0-DED2F7EE95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9F-4B22-87E0-DED2F7EE95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2F5597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9F-4B22-87E0-DED2F7EE95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axId val="22520119"/>
        <c:axId val="22516839"/>
      </c:barChart>
      <c:catAx>
        <c:axId val="22520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pPr>
            <a:endParaRPr lang="zh-CN"/>
          </a:p>
        </c:txPr>
        <c:crossAx val="22516839"/>
        <c:crosses val="autoZero"/>
        <c:auto val="1"/>
        <c:lblAlgn val="ctr"/>
        <c:lblOffset val="100"/>
        <c:noMultiLvlLbl val="0"/>
      </c:catAx>
      <c:valAx>
        <c:axId val="22516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pPr>
            <a:endParaRPr lang="zh-CN"/>
          </a:p>
        </c:txPr>
        <c:crossAx val="2252011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思源黑体 CN Regular" panose="020B0500000000000000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 CN Regular" panose="020B0500000000000000" charset="-122"/>
          <a:ea typeface="思源黑体 CN Regular" panose="020B0500000000000000" charset="-122"/>
          <a:cs typeface="思源黑体 CN Regular" panose="020B0500000000000000" charset="-122"/>
          <a:sym typeface="思源黑体 CN Regular" panose="020B0500000000000000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2F559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48-4870-A895-16359093F438}"/>
              </c:ext>
            </c:extLst>
          </c:dPt>
          <c:dPt>
            <c:idx val="1"/>
            <c:bubble3D val="0"/>
            <c:spPr>
              <a:solidFill>
                <a:srgbClr val="CECAC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48-4870-A895-16359093F438}"/>
              </c:ext>
            </c:extLst>
          </c:dPt>
          <c:cat>
            <c:strRef>
              <c:f>Sheet1!$A$2:$A$3</c:f>
              <c:strCache>
                <c:ptCount val="2"/>
                <c:pt idx="0">
                  <c:v>类别1</c:v>
                </c:pt>
                <c:pt idx="1">
                  <c:v>类别2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48-4870-A895-16359093F4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2F559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AC-4006-A27D-0ACAD388D11F}"/>
              </c:ext>
            </c:extLst>
          </c:dPt>
          <c:dPt>
            <c:idx val="1"/>
            <c:bubble3D val="0"/>
            <c:spPr>
              <a:solidFill>
                <a:srgbClr val="CECAC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AC-4006-A27D-0ACAD388D11F}"/>
              </c:ext>
            </c:extLst>
          </c:dPt>
          <c:cat>
            <c:strRef>
              <c:f>Sheet1!$A$2:$A$3</c:f>
              <c:strCache>
                <c:ptCount val="2"/>
                <c:pt idx="0">
                  <c:v>类别1</c:v>
                </c:pt>
                <c:pt idx="1">
                  <c:v>类别2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AC-4006-A27D-0ACAD388D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1033127466897101"/>
          <c:y val="7.02152622713204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0465843984134"/>
          <c:y val="0.22978303747534501"/>
          <c:w val="0.82945350374614402"/>
          <c:h val="0.573125575279420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rgbClr val="193871"/>
              </a:solidFill>
              <a:round/>
            </a:ln>
            <a:effectLst>
              <a:outerShdw blurRad="101600" dist="63500" dir="2700000" algn="tl" rotWithShape="0">
                <a:prstClr val="black">
                  <a:alpha val="20000"/>
                </a:prst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七月</c:v>
                </c:pt>
                <c:pt idx="1">
                  <c:v>八月</c:v>
                </c:pt>
                <c:pt idx="2">
                  <c:v>九月</c:v>
                </c:pt>
                <c:pt idx="3">
                  <c:v>十月</c:v>
                </c:pt>
                <c:pt idx="4">
                  <c:v>十一月</c:v>
                </c:pt>
                <c:pt idx="5">
                  <c:v>十二月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1600</c:v>
                </c:pt>
                <c:pt idx="1">
                  <c:v>2200</c:v>
                </c:pt>
                <c:pt idx="2">
                  <c:v>2200</c:v>
                </c:pt>
                <c:pt idx="3">
                  <c:v>2400</c:v>
                </c:pt>
                <c:pt idx="4">
                  <c:v>2800</c:v>
                </c:pt>
                <c:pt idx="5">
                  <c:v>3200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64-4024-86A3-62F5B69EE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0084920"/>
        <c:axId val="680085248"/>
      </c:lineChart>
      <c:catAx>
        <c:axId val="680084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cs"/>
              </a:defRPr>
            </a:pPr>
            <a:endParaRPr lang="zh-CN"/>
          </a:p>
        </c:txPr>
        <c:crossAx val="680085248"/>
        <c:crosses val="autoZero"/>
        <c:auto val="1"/>
        <c:lblAlgn val="ctr"/>
        <c:lblOffset val="100"/>
        <c:noMultiLvlLbl val="0"/>
      </c:catAx>
      <c:valAx>
        <c:axId val="680085248"/>
        <c:scaling>
          <c:orientation val="minMax"/>
          <c:max val="3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思源黑体 CN Regular" panose="020B0500000000000000" charset="-122"/>
              </a:defRPr>
            </a:pPr>
            <a:endParaRPr lang="zh-CN"/>
          </a:p>
        </c:txPr>
        <c:crossAx val="680084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268133657891999"/>
          <c:y val="0.93557375021667799"/>
          <c:w val="0.16256945790153501"/>
          <c:h val="4.56352097778821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0.34583</cdr:x>
      <cdr:y>0.41621</cdr:y>
    </cdr:from>
    <cdr:to>
      <cdr:x>0.65417</cdr:x>
      <cdr:y>0.58379</cdr:y>
    </cdr:to>
    <cdr:sp macro="" textlink="">
      <cdr:nvSpPr>
        <cdr:cNvPr id="2" name="矩形 1"/>
        <cdr:cNvSpPr/>
      </cdr:nvSpPr>
      <cdr:spPr>
        <a:xfrm xmlns:a="http://schemas.openxmlformats.org/drawingml/2006/main">
          <a:off x="862979" y="692408"/>
          <a:ext cx="769435" cy="278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square" lIns="45720" tIns="45720" rIns="45720" bIns="45720" rtlCol="0" anchor="t" anchorCtr="0">
          <a:normAutofit/>
        </a:bodyPr>
        <a:lstStyle xmlns:a="http://schemas.openxmlformats.org/drawingml/2006/main"/>
        <a:p xmlns:a="http://schemas.openxmlformats.org/drawingml/2006/main">
          <a:pPr algn="ctr"/>
          <a:r>
            <a: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</a:rPr>
            <a:t>60%</a:t>
          </a:r>
          <a:endParaRPr lang="zh-CN" altLang="en-US" sz="2000" b="1">
            <a:solidFill>
              <a:schemeClr val="tx1">
                <a:lumMod val="75000"/>
                <a:lumOff val="25000"/>
              </a:schemeClr>
            </a:solidFill>
            <a:latin typeface="思源黑体 CN Heavy" panose="020B0A00000000000000" charset="-122"/>
            <a:ea typeface="思源黑体 CN Heavy" panose="020B0A00000000000000" charset="-122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思源黑体 CN Regular" panose="020B0500000000000000" charset="-122"/>
              </a:rPr>
              <a:t>2022/8/21</a:t>
            </a:fld>
            <a:endParaRPr lang="zh-CN" altLang="en-US">
              <a:ea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思源黑体 CN Regular" panose="020B0500000000000000" charset="-122"/>
              </a:rPr>
              <a:t>‹#›</a:t>
            </a:fld>
            <a:endParaRPr lang="zh-CN" altLang="en-US">
              <a:ea typeface="思源黑体 CN Regular" panose="020B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2B701D85-FCF7-5C47-BAA0-37E202C00D97}" type="datetimeFigureOut">
              <a:rPr kumimoji="1" lang="zh-CN" altLang="en-US" smtClean="0"/>
              <a:t>2022/8/21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905F2D99-CB52-B54E-B5E3-2E331E653A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1.svg"/><Relationship Id="rId7" Type="http://schemas.openxmlformats.org/officeDocument/2006/relationships/image" Target="../media/image3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24.svg"/><Relationship Id="rId4" Type="http://schemas.openxmlformats.org/officeDocument/2006/relationships/image" Target="../media/image15.png"/><Relationship Id="rId9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5739765"/>
            <a:ext cx="12206605" cy="78613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6200000">
            <a:off x="3620135" y="112713"/>
            <a:ext cx="10585450" cy="6633210"/>
          </a:xfrm>
          <a:prstGeom prst="triangl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6200000">
            <a:off x="3969703" y="247333"/>
            <a:ext cx="10155555" cy="6363970"/>
          </a:xfrm>
          <a:prstGeom prst="triangle">
            <a:avLst/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6200000">
            <a:off x="4952048" y="625793"/>
            <a:ext cx="8947785" cy="56070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5988368" y="1024890"/>
            <a:ext cx="7673340" cy="4808855"/>
          </a:xfrm>
          <a:prstGeom prst="triangl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6200000">
            <a:off x="6381750" y="1176655"/>
            <a:ext cx="7190105" cy="4505325"/>
          </a:xfrm>
          <a:prstGeom prst="triangle">
            <a:avLst/>
          </a:prstGeom>
          <a:blipFill rotWithShape="1">
            <a:blip r:embed="rId2"/>
            <a:tile tx="0" ty="0" sx="100000" sy="100000" flip="none" algn="tl"/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3655060" y="0"/>
            <a:ext cx="6231255" cy="2517775"/>
          </a:xfrm>
          <a:prstGeom prst="triangle">
            <a:avLst>
              <a:gd name="adj" fmla="val 50006"/>
            </a:avLst>
          </a:prstGeom>
          <a:solidFill>
            <a:schemeClr val="accent1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82927" y="2854552"/>
            <a:ext cx="4567536" cy="1256910"/>
            <a:chOff x="1845869" y="4591250"/>
            <a:chExt cx="4169920" cy="596767"/>
          </a:xfrm>
        </p:grpSpPr>
        <p:sp>
          <p:nvSpPr>
            <p:cNvPr id="35" name="矩形: 圆顶角 34"/>
            <p:cNvSpPr/>
            <p:nvPr/>
          </p:nvSpPr>
          <p:spPr>
            <a:xfrm>
              <a:off x="1903244" y="4591250"/>
              <a:ext cx="4112545" cy="596767"/>
            </a:xfrm>
            <a:prstGeom prst="round2SameRect">
              <a:avLst>
                <a:gd name="adj1" fmla="val 26931"/>
                <a:gd name="adj2" fmla="val 0"/>
              </a:avLst>
            </a:prstGeom>
            <a:solidFill>
              <a:srgbClr val="193871"/>
            </a:solidFill>
            <a:ln>
              <a:noFill/>
            </a:ln>
            <a:effectLst>
              <a:outerShdw blurRad="152400" dist="101600" dir="5400000" algn="t" rotWithShape="0">
                <a:srgbClr val="183365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845869" y="4656401"/>
              <a:ext cx="3400809" cy="419688"/>
              <a:chOff x="1542800" y="4377332"/>
              <a:chExt cx="4466774" cy="419688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1542800" y="4668122"/>
                <a:ext cx="4466774" cy="1288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+mn-cs"/>
                  </a:rPr>
                  <a:t>Rapporteur</a:t>
                </a:r>
                <a:r>
                  <a:rPr kumimoji="0" lang="zh-CN" altLang="en-US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+mn-cs"/>
                  </a:rPr>
                  <a:t>： 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Ye </a:t>
                </a:r>
                <a:r>
                  <a:rPr lang="en-US" altLang="zh-CN" dirty="0" err="1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zhaozheng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807778" y="4377332"/>
                <a:ext cx="4201796" cy="211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Team:    </a:t>
                </a:r>
                <a:r>
                  <a:rPr lang="en-US" altLang="zh-CN" dirty="0" err="1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LullabyOfBirdLand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</a:rPr>
                  <a:t> 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endParaRPr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588087" y="1798638"/>
            <a:ext cx="5723936" cy="6984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 smtClean="0">
                <a:ln w="38100">
                  <a:solidFill>
                    <a:srgbClr val="2F5597"/>
                  </a:solidFill>
                </a:ln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Trade Platform for </a:t>
            </a:r>
            <a:r>
              <a:rPr lang="en-US" altLang="zh-CN" sz="2400" b="1" noProof="0" dirty="0" err="1" smtClean="0">
                <a:ln w="38100">
                  <a:solidFill>
                    <a:srgbClr val="2F5597"/>
                  </a:solidFill>
                </a:ln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Ichimoku</a:t>
            </a:r>
            <a:r>
              <a:rPr lang="en-US" altLang="zh-CN" sz="2400" b="1" noProof="0" dirty="0" smtClean="0">
                <a:ln w="38100">
                  <a:solidFill>
                    <a:srgbClr val="2F5597"/>
                  </a:solidFill>
                </a:ln>
                <a:solidFill>
                  <a:srgbClr val="FFF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 Cloud</a:t>
            </a:r>
            <a:endParaRPr kumimoji="0" lang="zh-CN" altLang="en-US" sz="2400" b="1" i="0" u="none" strike="noStrike" kern="1200" cap="none" spc="0" normalizeH="0" baseline="0" noProof="0" dirty="0">
              <a:ln w="28575">
                <a:noFill/>
              </a:ln>
              <a:solidFill>
                <a:srgbClr val="2F5597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经营数据分析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17700" y="628015"/>
            <a:ext cx="271843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cap="all" noProof="0">
                <a:ln>
                  <a:noFill/>
                </a:ln>
                <a:solidFill>
                  <a:srgbClr val="183365">
                    <a:alpha val="70000"/>
                  </a:srgbClr>
                </a:solidFill>
                <a:effectLst/>
                <a:uLnTx/>
                <a:uFillTx/>
                <a:latin typeface="思源黑体 CN Light" panose="020B0300000000000000" charset="-122"/>
                <a:cs typeface="+mn-cs"/>
              </a:rPr>
              <a:t>Business data analysis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/private/var/folders/gx/qs5yy5bd2kdcb_c8pr65myhw0000gn/T/com.kingsoft.wpsoffice.mac/picturecompress_20220810144512/output_1.jpgoutput_1"/>
          <p:cNvPicPr>
            <a:picLocks noChangeAspect="1" noChangeArrowheads="1"/>
          </p:cNvPicPr>
          <p:nvPr/>
        </p:nvPicPr>
        <p:blipFill>
          <a:blip r:embed="rId2">
            <a:grayscl/>
            <a:lum bright="6000"/>
          </a:blip>
          <a:srcRect/>
          <a:stretch>
            <a:fillRect/>
          </a:stretch>
        </p:blipFill>
        <p:spPr bwMode="auto">
          <a:xfrm>
            <a:off x="0" y="1222375"/>
            <a:ext cx="4610100" cy="56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204845" y="1766570"/>
            <a:ext cx="8994775" cy="468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graphicFrame>
        <p:nvGraphicFramePr>
          <p:cNvPr id="52" name="图表 51"/>
          <p:cNvGraphicFramePr/>
          <p:nvPr/>
        </p:nvGraphicFramePr>
        <p:xfrm>
          <a:off x="3205121" y="1976667"/>
          <a:ext cx="2926648" cy="1951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3" name="组合 52"/>
          <p:cNvGrpSpPr/>
          <p:nvPr/>
        </p:nvGrpSpPr>
        <p:grpSpPr>
          <a:xfrm>
            <a:off x="3205121" y="4227397"/>
            <a:ext cx="2926648" cy="1951099"/>
            <a:chOff x="2892159" y="4491839"/>
            <a:chExt cx="2495395" cy="1663597"/>
          </a:xfrm>
        </p:grpSpPr>
        <p:graphicFrame>
          <p:nvGraphicFramePr>
            <p:cNvPr id="54" name="图表 53"/>
            <p:cNvGraphicFramePr/>
            <p:nvPr/>
          </p:nvGraphicFramePr>
          <p:xfrm>
            <a:off x="2892159" y="4491839"/>
            <a:ext cx="2495395" cy="16635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" name="文本框 1"/>
            <p:cNvSpPr txBox="1"/>
            <p:nvPr/>
          </p:nvSpPr>
          <p:spPr>
            <a:xfrm>
              <a:off x="3755138" y="5184247"/>
              <a:ext cx="769435" cy="278780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Heavy" panose="020B0A00000000000000" charset="-122"/>
                  <a:ea typeface="思源黑体 CN Heavy" panose="020B0A00000000000000" charset="-122"/>
                  <a:cs typeface="+mn-cs"/>
                </a:rPr>
                <a:t>80%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+mn-cs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5955030" y="2348865"/>
            <a:ext cx="3312795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955030" y="2765425"/>
            <a:ext cx="5499735" cy="14097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单击此处输入你的正文，文字是您思想的提炼，为了最终演示发布的良好效果，请尽量言简意赅的阐述观点；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55030" y="4673600"/>
            <a:ext cx="3312795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55030" y="5090160"/>
            <a:ext cx="5499735" cy="14097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单击此处输入你的正文，文字是您思想的提炼，为了最终演示发布的良好效果，请尽量言简意赅的阐述观点；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经营数据分析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17700" y="628015"/>
            <a:ext cx="271843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cap="all" noProof="0">
                <a:ln>
                  <a:noFill/>
                </a:ln>
                <a:solidFill>
                  <a:srgbClr val="183365">
                    <a:alpha val="70000"/>
                  </a:srgbClr>
                </a:solidFill>
                <a:effectLst/>
                <a:uLnTx/>
                <a:uFillTx/>
                <a:latin typeface="思源黑体 CN Light" panose="020B0300000000000000" charset="-122"/>
                <a:cs typeface="+mn-cs"/>
              </a:rPr>
              <a:t>Business data analysis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925830" y="1172210"/>
            <a:ext cx="5528945" cy="4632960"/>
            <a:chOff x="490921" y="1339474"/>
            <a:chExt cx="5520614" cy="4337504"/>
          </a:xfrm>
        </p:grpSpPr>
        <p:graphicFrame>
          <p:nvGraphicFramePr>
            <p:cNvPr id="51" name="图表 50"/>
            <p:cNvGraphicFramePr/>
            <p:nvPr/>
          </p:nvGraphicFramePr>
          <p:xfrm>
            <a:off x="490921" y="1339474"/>
            <a:ext cx="5520614" cy="43375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2" name="文本框 51"/>
            <p:cNvSpPr txBox="1"/>
            <p:nvPr/>
          </p:nvSpPr>
          <p:spPr>
            <a:xfrm>
              <a:off x="530385" y="1933625"/>
              <a:ext cx="1067551" cy="25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</a:rPr>
                <a:t>单位：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</a:rPr>
                <a:t>XX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7050405" y="374586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050405" y="4110355"/>
            <a:ext cx="431355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50405" y="222313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50405" y="2587625"/>
            <a:ext cx="431355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altLang="en-US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决策 3"/>
          <p:cNvSpPr/>
          <p:nvPr/>
        </p:nvSpPr>
        <p:spPr>
          <a:xfrm>
            <a:off x="1476375" y="-1016635"/>
            <a:ext cx="10106025" cy="8891270"/>
          </a:xfrm>
          <a:prstGeom prst="flowChartDecision">
            <a:avLst/>
          </a:prstGeom>
          <a:solidFill>
            <a:srgbClr val="193871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" name="流程图: 决策 34"/>
          <p:cNvSpPr/>
          <p:nvPr/>
        </p:nvSpPr>
        <p:spPr>
          <a:xfrm>
            <a:off x="3044889" y="42354"/>
            <a:ext cx="7622475" cy="6706240"/>
          </a:xfrm>
          <a:prstGeom prst="flowChartDecision">
            <a:avLst/>
          </a:prstGeom>
          <a:solidFill>
            <a:srgbClr val="2F5597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" name="流程图: 决策 35"/>
          <p:cNvSpPr/>
          <p:nvPr/>
        </p:nvSpPr>
        <p:spPr>
          <a:xfrm>
            <a:off x="2877727" y="579776"/>
            <a:ext cx="6402257" cy="5632694"/>
          </a:xfrm>
          <a:prstGeom prst="flowChartDecision">
            <a:avLst/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44683" y="3161665"/>
            <a:ext cx="32683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12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工作经验总结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593273" y="3836035"/>
            <a:ext cx="29711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cap="all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charset="-122"/>
                <a:ea typeface="思源黑体 CN Light" panose="020B0300000000000000" charset="-122"/>
                <a:cs typeface="+mn-cs"/>
              </a:rPr>
              <a:t>Work experience summary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5599430" y="2114550"/>
            <a:ext cx="958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ln w="28575">
                  <a:noFill/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76570" y="4558665"/>
            <a:ext cx="1004570" cy="94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-8890" y="0"/>
            <a:ext cx="1777365" cy="873125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 flipV="1">
            <a:off x="10662285" y="6101080"/>
            <a:ext cx="1538605" cy="756920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工作经验总结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17700" y="628015"/>
            <a:ext cx="271843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cap="all" noProof="0">
                <a:ln>
                  <a:noFill/>
                </a:ln>
                <a:solidFill>
                  <a:srgbClr val="183365">
                    <a:alpha val="70000"/>
                  </a:srgbClr>
                </a:solidFill>
                <a:effectLst/>
                <a:uLnTx/>
                <a:uFillTx/>
                <a:latin typeface="思源黑体 CN Light" panose="020B0300000000000000" charset="-122"/>
                <a:cs typeface="+mn-cs"/>
              </a:rPr>
              <a:t>Work experience summary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0800000">
            <a:off x="5022850" y="2762885"/>
            <a:ext cx="2277110" cy="1781810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10800000" flipV="1">
            <a:off x="5022850" y="2141855"/>
            <a:ext cx="2277110" cy="1781810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4712335" y="3170555"/>
            <a:ext cx="2868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添加小标题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7884795" y="185483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7884795" y="2212975"/>
            <a:ext cx="390207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890510" y="378904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7890510" y="4147185"/>
            <a:ext cx="390207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543050" y="185483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35940" y="2212975"/>
            <a:ext cx="390207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543050" y="378904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535940" y="4147185"/>
            <a:ext cx="390207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5529580" y="1149985"/>
            <a:ext cx="1194435" cy="1194435"/>
          </a:xfrm>
          <a:prstGeom prst="ellipse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818880" y="1149985"/>
            <a:ext cx="1194435" cy="1194435"/>
          </a:xfrm>
          <a:prstGeom prst="ellipse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240280" y="1149350"/>
            <a:ext cx="1194435" cy="1194435"/>
          </a:xfrm>
          <a:prstGeom prst="ellipse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五边形 23"/>
          <p:cNvSpPr/>
          <p:nvPr/>
        </p:nvSpPr>
        <p:spPr>
          <a:xfrm>
            <a:off x="7661285" y="2524891"/>
            <a:ext cx="3528842" cy="319909"/>
          </a:xfrm>
          <a:prstGeom prst="homePlate">
            <a:avLst/>
          </a:prstGeom>
          <a:solidFill>
            <a:srgbClr val="19387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五边形 22"/>
          <p:cNvSpPr/>
          <p:nvPr/>
        </p:nvSpPr>
        <p:spPr>
          <a:xfrm>
            <a:off x="4312152" y="2524891"/>
            <a:ext cx="3528842" cy="319909"/>
          </a:xfrm>
          <a:prstGeom prst="homePlate">
            <a:avLst/>
          </a:prstGeom>
          <a:solidFill>
            <a:srgbClr val="19387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五边形 2"/>
          <p:cNvSpPr/>
          <p:nvPr/>
        </p:nvSpPr>
        <p:spPr>
          <a:xfrm>
            <a:off x="1139825" y="2524891"/>
            <a:ext cx="3394075" cy="319909"/>
          </a:xfrm>
          <a:prstGeom prst="homePlate">
            <a:avLst/>
          </a:prstGeom>
          <a:solidFill>
            <a:srgbClr val="19387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4365738" y="2819400"/>
            <a:ext cx="0" cy="2395073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765830" y="2819400"/>
            <a:ext cx="0" cy="2395073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180783" y="3122930"/>
            <a:ext cx="3312160" cy="2523490"/>
            <a:chOff x="141" y="5574"/>
            <a:chExt cx="5216" cy="3974"/>
          </a:xfrm>
        </p:grpSpPr>
        <p:sp>
          <p:nvSpPr>
            <p:cNvPr id="6" name="文本框 5"/>
            <p:cNvSpPr txBox="1"/>
            <p:nvPr/>
          </p:nvSpPr>
          <p:spPr>
            <a:xfrm>
              <a:off x="141" y="5574"/>
              <a:ext cx="5217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9387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单击添加小标题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34" y="6230"/>
              <a:ext cx="3831" cy="331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dist">
                <a:lnSpc>
                  <a:spcPct val="150000"/>
                </a:lnSpc>
                <a:defRPr/>
              </a:pPr>
              <a:r>
                <a: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sym typeface="+mn-ea"/>
                </a:rPr>
                <a:t>单击输入正文，文字是您思想的提炼，为了最终的良好效果，请尽量言简意赅的阐述观点；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20493" y="3190240"/>
            <a:ext cx="3312160" cy="2523490"/>
            <a:chOff x="5721" y="5569"/>
            <a:chExt cx="5216" cy="3974"/>
          </a:xfrm>
        </p:grpSpPr>
        <p:sp>
          <p:nvSpPr>
            <p:cNvPr id="8" name="文本框 7"/>
            <p:cNvSpPr txBox="1"/>
            <p:nvPr/>
          </p:nvSpPr>
          <p:spPr>
            <a:xfrm>
              <a:off x="5721" y="5569"/>
              <a:ext cx="5217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9387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单击添加小标题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14" y="6225"/>
              <a:ext cx="3831" cy="331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dist">
                <a:lnSpc>
                  <a:spcPct val="150000"/>
                </a:lnSpc>
                <a:defRPr/>
              </a:pPr>
              <a:r>
                <a: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sym typeface="+mn-ea"/>
                </a:rPr>
                <a:t>单击输入正文，文字是您思想的提炼，为了最终的良好效果，请尽量言简意赅的阐述观点；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69626" y="3122930"/>
            <a:ext cx="3312160" cy="2523490"/>
            <a:chOff x="10938" y="5574"/>
            <a:chExt cx="5216" cy="3974"/>
          </a:xfrm>
        </p:grpSpPr>
        <p:sp>
          <p:nvSpPr>
            <p:cNvPr id="10" name="文本框 9"/>
            <p:cNvSpPr txBox="1"/>
            <p:nvPr/>
          </p:nvSpPr>
          <p:spPr>
            <a:xfrm>
              <a:off x="10938" y="5574"/>
              <a:ext cx="5217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9387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单击添加小标题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631" y="6230"/>
              <a:ext cx="3831" cy="331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dist">
                <a:lnSpc>
                  <a:spcPct val="150000"/>
                </a:lnSpc>
                <a:defRPr/>
              </a:pPr>
              <a:r>
                <a: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sym typeface="+mn-ea"/>
                </a:rPr>
                <a:t>单击输入正文，文字是您思想的提炼，为了最终的良好效果，请尽量言简意赅的阐述观点；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工作经验总结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17700" y="628015"/>
            <a:ext cx="271843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cap="all" noProof="0">
                <a:ln>
                  <a:noFill/>
                </a:ln>
                <a:solidFill>
                  <a:srgbClr val="183365">
                    <a:alpha val="70000"/>
                  </a:srgbClr>
                </a:solidFill>
                <a:effectLst/>
                <a:uLnTx/>
                <a:uFillTx/>
                <a:latin typeface="思源黑体 CN Light" panose="020B0300000000000000" charset="-122"/>
                <a:cs typeface="+mn-cs"/>
              </a:rPr>
              <a:t>Work experience summary</a:t>
            </a:r>
          </a:p>
        </p:txBody>
      </p:sp>
      <p:pic>
        <p:nvPicPr>
          <p:cNvPr id="19" name="图片 18" descr="趋势_trend-tw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5810" y="1460500"/>
            <a:ext cx="571500" cy="571500"/>
          </a:xfrm>
          <a:prstGeom prst="rect">
            <a:avLst/>
          </a:prstGeom>
        </p:spPr>
      </p:pic>
      <p:pic>
        <p:nvPicPr>
          <p:cNvPr id="20" name="图片 19" descr="笔记_notes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0825" y="1460500"/>
            <a:ext cx="571500" cy="571500"/>
          </a:xfrm>
          <a:prstGeom prst="rect">
            <a:avLst/>
          </a:prstGeom>
        </p:spPr>
      </p:pic>
      <p:pic>
        <p:nvPicPr>
          <p:cNvPr id="21" name="图片 20" descr="自选_optiona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1748" y="1460818"/>
            <a:ext cx="571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工作经验总结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17700" y="628015"/>
            <a:ext cx="271843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cap="all" noProof="0">
                <a:ln>
                  <a:noFill/>
                </a:ln>
                <a:solidFill>
                  <a:srgbClr val="183365">
                    <a:alpha val="70000"/>
                  </a:srgbClr>
                </a:solidFill>
                <a:effectLst/>
                <a:uLnTx/>
                <a:uFillTx/>
                <a:latin typeface="思源黑体 CN Light" panose="020B0300000000000000" charset="-122"/>
                <a:cs typeface="+mn-cs"/>
              </a:rPr>
              <a:t>Work experience summary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7717" y="3616088"/>
            <a:ext cx="3322738" cy="7620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500497" y="3616088"/>
            <a:ext cx="3322738" cy="7620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43277" y="3616088"/>
            <a:ext cx="3322738" cy="7620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57555" y="3956050"/>
            <a:ext cx="3322320" cy="1967230"/>
            <a:chOff x="1193" y="6214"/>
            <a:chExt cx="5232" cy="3098"/>
          </a:xfrm>
        </p:grpSpPr>
        <p:sp>
          <p:nvSpPr>
            <p:cNvPr id="5" name="文本框 4"/>
            <p:cNvSpPr txBox="1"/>
            <p:nvPr/>
          </p:nvSpPr>
          <p:spPr>
            <a:xfrm>
              <a:off x="1193" y="6214"/>
              <a:ext cx="5217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9387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单击添加小标题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93" y="6870"/>
              <a:ext cx="5233" cy="244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sym typeface="+mn-ea"/>
                </a:rPr>
                <a:t>单击此处输入正文，文字是您思想的提炼，为了最终的良好效果，请尽量言简意赅的阐述观点；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5800" y="3956050"/>
            <a:ext cx="3322320" cy="1967230"/>
            <a:chOff x="7080" y="6229"/>
            <a:chExt cx="5232" cy="3098"/>
          </a:xfrm>
        </p:grpSpPr>
        <p:sp>
          <p:nvSpPr>
            <p:cNvPr id="7" name="文本框 6"/>
            <p:cNvSpPr txBox="1"/>
            <p:nvPr/>
          </p:nvSpPr>
          <p:spPr>
            <a:xfrm>
              <a:off x="7080" y="6229"/>
              <a:ext cx="5217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9387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单击添加小标题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080" y="6885"/>
              <a:ext cx="5233" cy="244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sym typeface="+mn-ea"/>
                </a:rPr>
                <a:t>单击此处输入正文，文字是您思想的提炼，为了最终的良好效果，请尽量言简意赅的阐述观点；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35950" y="3956050"/>
            <a:ext cx="3322320" cy="1967230"/>
            <a:chOff x="12970" y="6230"/>
            <a:chExt cx="5232" cy="3098"/>
          </a:xfrm>
        </p:grpSpPr>
        <p:sp>
          <p:nvSpPr>
            <p:cNvPr id="9" name="文本框 8"/>
            <p:cNvSpPr txBox="1"/>
            <p:nvPr/>
          </p:nvSpPr>
          <p:spPr>
            <a:xfrm>
              <a:off x="12970" y="6230"/>
              <a:ext cx="5217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9387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单击添加小标题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970" y="6886"/>
              <a:ext cx="5233" cy="244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sym typeface="+mn-ea"/>
                </a:rPr>
                <a:t>单击此处输入正文，文字是您思想的提炼，为了最终的良好效果，请尽量言简意赅的阐述观点；</a:t>
              </a:r>
            </a:p>
          </p:txBody>
        </p:sp>
      </p:grpSp>
      <p:pic>
        <p:nvPicPr>
          <p:cNvPr id="17" name="图片 16" descr="/private/var/folders/gx/qs5yy5bd2kdcb_c8pr65myhw0000gn/T/com.kingsoft.wpsoffice.mac/picturecompress_20220810144432/output_3.jpgoutput_3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243570" y="1189990"/>
            <a:ext cx="3290570" cy="2188845"/>
          </a:xfrm>
          <a:prstGeom prst="rect">
            <a:avLst/>
          </a:prstGeom>
        </p:spPr>
      </p:pic>
      <p:pic>
        <p:nvPicPr>
          <p:cNvPr id="18" name="图片 17" descr="/private/var/folders/gx/qs5yy5bd2kdcb_c8pr65myhw0000gn/T/com.kingsoft.wpsoffice.mac/picturecompress_20220810144432/output_1.jpgoutput_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79780" y="1189990"/>
            <a:ext cx="3290570" cy="2188845"/>
          </a:xfrm>
          <a:prstGeom prst="rect">
            <a:avLst/>
          </a:prstGeom>
        </p:spPr>
      </p:pic>
      <p:pic>
        <p:nvPicPr>
          <p:cNvPr id="19" name="图片 18" descr="/private/var/folders/gx/qs5yy5bd2kdcb_c8pr65myhw0000gn/T/com.kingsoft.wpsoffice.mac/picturecompress_20220810144432/output_2.jpgoutput_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12310" y="1190625"/>
            <a:ext cx="3293745" cy="21882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决策 3"/>
          <p:cNvSpPr/>
          <p:nvPr/>
        </p:nvSpPr>
        <p:spPr>
          <a:xfrm>
            <a:off x="1476375" y="-1016635"/>
            <a:ext cx="10106025" cy="8891270"/>
          </a:xfrm>
          <a:prstGeom prst="flowChartDecision">
            <a:avLst/>
          </a:prstGeom>
          <a:solidFill>
            <a:srgbClr val="193871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" name="流程图: 决策 34"/>
          <p:cNvSpPr/>
          <p:nvPr/>
        </p:nvSpPr>
        <p:spPr>
          <a:xfrm>
            <a:off x="3044889" y="42354"/>
            <a:ext cx="7622475" cy="6706240"/>
          </a:xfrm>
          <a:prstGeom prst="flowChartDecision">
            <a:avLst/>
          </a:prstGeom>
          <a:solidFill>
            <a:srgbClr val="2F5597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" name="流程图: 决策 35"/>
          <p:cNvSpPr/>
          <p:nvPr/>
        </p:nvSpPr>
        <p:spPr>
          <a:xfrm>
            <a:off x="2877727" y="579776"/>
            <a:ext cx="6402257" cy="5632694"/>
          </a:xfrm>
          <a:prstGeom prst="flowChartDecision">
            <a:avLst/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44683" y="3161665"/>
            <a:ext cx="32683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12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下期工作计划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593273" y="3836035"/>
            <a:ext cx="29711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cap="all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charset="-122"/>
                <a:ea typeface="思源黑体 CN Light" panose="020B0300000000000000" charset="-122"/>
                <a:cs typeface="+mn-cs"/>
              </a:rPr>
              <a:t>follow-up working plans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5599430" y="2114550"/>
            <a:ext cx="958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ln w="28575">
                  <a:noFill/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76570" y="4558665"/>
            <a:ext cx="1004570" cy="94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-8890" y="0"/>
            <a:ext cx="1777365" cy="873125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 flipV="1">
            <a:off x="10662285" y="6101080"/>
            <a:ext cx="1538605" cy="756920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下期工作计划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17700" y="628015"/>
            <a:ext cx="271843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cap="all" noProof="0">
                <a:ln>
                  <a:noFill/>
                </a:ln>
                <a:solidFill>
                  <a:srgbClr val="183365">
                    <a:alpha val="70000"/>
                  </a:srgbClr>
                </a:solidFill>
                <a:effectLst/>
                <a:uLnTx/>
                <a:uFillTx/>
                <a:latin typeface="思源黑体 CN Light" panose="020B0300000000000000" charset="-122"/>
                <a:cs typeface="+mn-cs"/>
              </a:rPr>
              <a:t>follow-up working plans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70535" y="1529715"/>
            <a:ext cx="11101705" cy="3793490"/>
            <a:chOff x="741" y="2229"/>
            <a:chExt cx="17483" cy="5974"/>
          </a:xfrm>
        </p:grpSpPr>
        <p:grpSp>
          <p:nvGrpSpPr>
            <p:cNvPr id="9" name="组合 8"/>
            <p:cNvGrpSpPr/>
            <p:nvPr/>
          </p:nvGrpSpPr>
          <p:grpSpPr>
            <a:xfrm>
              <a:off x="741" y="5081"/>
              <a:ext cx="16880" cy="209"/>
              <a:chOff x="1299" y="4319"/>
              <a:chExt cx="15065" cy="12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299" y="4319"/>
                <a:ext cx="3022" cy="12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321" y="4319"/>
                <a:ext cx="3022" cy="12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7341" y="4319"/>
                <a:ext cx="3022" cy="12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0343" y="4319"/>
                <a:ext cx="3022" cy="12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3342" y="4319"/>
                <a:ext cx="3022" cy="120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4102" y="2229"/>
              <a:ext cx="0" cy="2904"/>
            </a:xfrm>
            <a:prstGeom prst="line">
              <a:avLst/>
            </a:prstGeom>
            <a:ln w="317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513" y="5276"/>
              <a:ext cx="0" cy="2904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4261" y="5276"/>
              <a:ext cx="0" cy="2904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0874" y="2229"/>
              <a:ext cx="0" cy="2904"/>
            </a:xfrm>
            <a:prstGeom prst="line">
              <a:avLst/>
            </a:prstGeom>
            <a:ln w="317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7598" y="2229"/>
              <a:ext cx="0" cy="2904"/>
            </a:xfrm>
            <a:prstGeom prst="line">
              <a:avLst/>
            </a:prstGeom>
            <a:ln w="3175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直角三角形 17"/>
            <p:cNvSpPr/>
            <p:nvPr/>
          </p:nvSpPr>
          <p:spPr>
            <a:xfrm>
              <a:off x="4102" y="2229"/>
              <a:ext cx="605" cy="619"/>
            </a:xfrm>
            <a:prstGeom prst="rt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>
              <a:off x="10882" y="2229"/>
              <a:ext cx="605" cy="619"/>
            </a:xfrm>
            <a:prstGeom prst="rt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>
              <a:off x="17620" y="2229"/>
              <a:ext cx="605" cy="619"/>
            </a:xfrm>
            <a:prstGeom prst="rt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7511" y="7585"/>
              <a:ext cx="605" cy="619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>
              <a:off x="14279" y="7561"/>
              <a:ext cx="605" cy="619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23570" y="1529715"/>
            <a:ext cx="1844040" cy="16662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单击此处输入你的正文，请言简意赅的阐述观点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22520" y="1529715"/>
            <a:ext cx="1844040" cy="16662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单击此处输入你的正文，请言简意赅的阐述观点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96070" y="1529715"/>
            <a:ext cx="1844040" cy="16662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单击此处输入你的正文，请言简意赅的阐述观点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92095" y="4090670"/>
            <a:ext cx="1844040" cy="16662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单击此处输入你的正文，请言简意赅的阐述观点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58660" y="4090670"/>
            <a:ext cx="1844040" cy="16662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单击此处输入你的正文，请言简意赅的阐述观点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608" y="280733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20XX.08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388803" y="280733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20XX.10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645208" y="279717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20XX.12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228533" y="3608070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20XX.09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494463" y="360743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20XX.11</a:t>
            </a:r>
          </a:p>
        </p:txBody>
      </p:sp>
      <p:pic>
        <p:nvPicPr>
          <p:cNvPr id="2" name="图片 1" descr="趋势_trend-tw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3445" y="2201545"/>
            <a:ext cx="571500" cy="571500"/>
          </a:xfrm>
          <a:prstGeom prst="rect">
            <a:avLst/>
          </a:prstGeom>
        </p:spPr>
      </p:pic>
      <p:pic>
        <p:nvPicPr>
          <p:cNvPr id="23" name="图片 22" descr="笔记_notes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1965" y="4210685"/>
            <a:ext cx="571500" cy="571500"/>
          </a:xfrm>
          <a:prstGeom prst="rect">
            <a:avLst/>
          </a:prstGeom>
        </p:spPr>
      </p:pic>
      <p:pic>
        <p:nvPicPr>
          <p:cNvPr id="24" name="图片 23" descr="笔记本_lapto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2715" y="2201545"/>
            <a:ext cx="595630" cy="595630"/>
          </a:xfrm>
          <a:prstGeom prst="rect">
            <a:avLst/>
          </a:prstGeom>
        </p:spPr>
      </p:pic>
      <p:pic>
        <p:nvPicPr>
          <p:cNvPr id="30" name="图片 29" descr="人员_peopl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845" y="4210685"/>
            <a:ext cx="595630" cy="595630"/>
          </a:xfrm>
          <a:prstGeom prst="rect">
            <a:avLst/>
          </a:prstGeom>
        </p:spPr>
      </p:pic>
      <p:pic>
        <p:nvPicPr>
          <p:cNvPr id="38" name="图片 37" descr="编辑_editor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7895" y="4210685"/>
            <a:ext cx="595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下期工作计划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17700" y="628015"/>
            <a:ext cx="271843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cap="all" noProof="0">
                <a:ln>
                  <a:noFill/>
                </a:ln>
                <a:solidFill>
                  <a:srgbClr val="183365">
                    <a:alpha val="70000"/>
                  </a:srgbClr>
                </a:solidFill>
                <a:effectLst/>
                <a:uLnTx/>
                <a:uFillTx/>
                <a:latin typeface="思源黑体 CN Light" panose="020B0300000000000000" charset="-122"/>
                <a:cs typeface="+mn-cs"/>
              </a:rPr>
              <a:t>follow-up working plans</a:t>
            </a:r>
          </a:p>
        </p:txBody>
      </p:sp>
      <p:sp>
        <p:nvSpPr>
          <p:cNvPr id="2" name="矩形 1"/>
          <p:cNvSpPr/>
          <p:nvPr/>
        </p:nvSpPr>
        <p:spPr>
          <a:xfrm>
            <a:off x="525145" y="1655445"/>
            <a:ext cx="5513070" cy="168084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lvl="0" algn="ctr" fontAlgn="base"/>
            <a:endParaRPr lang="zh-CN" altLang="en-US" sz="1800" strike="noStrike" noProof="1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70890" y="2023745"/>
            <a:ext cx="1019810" cy="1019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lvl="0" algn="ctr" fontAlgn="base"/>
            <a:endParaRPr lang="zh-CN" altLang="en-US" sz="1800" strike="noStrike" noProof="1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66900" y="1962785"/>
            <a:ext cx="3314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66900" y="2304415"/>
            <a:ext cx="3964940" cy="13385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kumimoji="0" sz="1600" b="0" i="0" u="none" strike="noStrike" cap="none" spc="12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单击此处输入你的正文，文字是您思想的提炼，请尽量言简意赅的阐述观点；</a:t>
            </a:r>
          </a:p>
        </p:txBody>
      </p:sp>
      <p:sp>
        <p:nvSpPr>
          <p:cNvPr id="22" name="矩形 21"/>
          <p:cNvSpPr/>
          <p:nvPr/>
        </p:nvSpPr>
        <p:spPr>
          <a:xfrm>
            <a:off x="6218555" y="3642995"/>
            <a:ext cx="5513070" cy="168084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lvl="0" algn="ctr" fontAlgn="base"/>
            <a:endParaRPr lang="zh-CN" altLang="en-US" sz="1800" strike="noStrike" noProof="1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64300" y="4011295"/>
            <a:ext cx="1019810" cy="1019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lvl="0" algn="ctr" fontAlgn="base"/>
            <a:endParaRPr lang="zh-CN" altLang="en-US" sz="1800" strike="noStrike" noProof="1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0310" y="3950335"/>
            <a:ext cx="3314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503160" y="4291965"/>
            <a:ext cx="3964940" cy="13385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kumimoji="0" sz="1600" b="0" i="0" u="none" strike="noStrike" cap="none" spc="12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单击此处输入你的正文，文字是您思想的提炼，请尽量言简意赅的阐述观点；</a:t>
            </a:r>
          </a:p>
        </p:txBody>
      </p:sp>
      <p:sp>
        <p:nvSpPr>
          <p:cNvPr id="34" name="矩形 33"/>
          <p:cNvSpPr/>
          <p:nvPr/>
        </p:nvSpPr>
        <p:spPr>
          <a:xfrm>
            <a:off x="6219190" y="1655445"/>
            <a:ext cx="5513070" cy="1680845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lvl="0" algn="ctr" fontAlgn="base"/>
            <a:endParaRPr lang="zh-CN" altLang="en-US" sz="1800" strike="noStrike" noProof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464935" y="2023745"/>
            <a:ext cx="1019810" cy="1019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lvl="0" algn="ctr" fontAlgn="base"/>
            <a:endParaRPr lang="zh-CN" altLang="en-US" sz="1800" strike="noStrike" noProof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60945" y="1962785"/>
            <a:ext cx="3314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560945" y="2304415"/>
            <a:ext cx="3964940" cy="13385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kumimoji="0" sz="1600" b="0" i="0" u="none" strike="noStrike" cap="none" spc="120" normalizeH="0" baseline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单击此处输入你的正文，文字是您思想的提炼，请尽量言简意赅的阐述观点；</a:t>
            </a:r>
          </a:p>
        </p:txBody>
      </p:sp>
      <p:sp>
        <p:nvSpPr>
          <p:cNvPr id="48" name="矩形 47"/>
          <p:cNvSpPr/>
          <p:nvPr/>
        </p:nvSpPr>
        <p:spPr>
          <a:xfrm>
            <a:off x="525780" y="3644900"/>
            <a:ext cx="5513070" cy="1680845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lvl="0" algn="ctr" fontAlgn="base"/>
            <a:endParaRPr lang="zh-CN" altLang="en-US" sz="1800" strike="noStrike" noProof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71525" y="4013200"/>
            <a:ext cx="1019810" cy="1019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</a:lstStyle>
          <a:p>
            <a:pPr lvl="0" algn="ctr" fontAlgn="base"/>
            <a:endParaRPr lang="zh-CN" altLang="en-US" sz="1800" strike="noStrike" noProof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867535" y="3952240"/>
            <a:ext cx="3314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810385" y="4293870"/>
            <a:ext cx="3964940" cy="13385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kumimoji="0" sz="1600" b="0" i="0" u="none" strike="noStrike" cap="none" spc="120" normalizeH="0" baseline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单击此处输入你的正文，文字是您思想的提炼，请尽量言简意赅的阐述观点；</a:t>
            </a:r>
          </a:p>
        </p:txBody>
      </p:sp>
      <p:pic>
        <p:nvPicPr>
          <p:cNvPr id="19" name="图片 18" descr="趋势_trend-tw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45" y="2247900"/>
            <a:ext cx="571500" cy="571500"/>
          </a:xfrm>
          <a:prstGeom prst="rect">
            <a:avLst/>
          </a:prstGeom>
        </p:spPr>
      </p:pic>
      <p:pic>
        <p:nvPicPr>
          <p:cNvPr id="20" name="图片 19" descr="笔记_notes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9090" y="2247900"/>
            <a:ext cx="571500" cy="571500"/>
          </a:xfrm>
          <a:prstGeom prst="rect">
            <a:avLst/>
          </a:prstGeom>
        </p:spPr>
      </p:pic>
      <p:pic>
        <p:nvPicPr>
          <p:cNvPr id="5" name="图片 4" descr="笔记本_lapto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8930" y="4234815"/>
            <a:ext cx="595630" cy="595630"/>
          </a:xfrm>
          <a:prstGeom prst="rect">
            <a:avLst/>
          </a:prstGeom>
        </p:spPr>
      </p:pic>
      <p:pic>
        <p:nvPicPr>
          <p:cNvPr id="12" name="图片 11" descr="人员_peopl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615" y="4243070"/>
            <a:ext cx="595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545416" y="1670687"/>
            <a:ext cx="4622165" cy="2589961"/>
            <a:chOff x="3841112" y="1997904"/>
            <a:chExt cx="4174457" cy="2339094"/>
          </a:xfrm>
        </p:grpSpPr>
        <p:sp>
          <p:nvSpPr>
            <p:cNvPr id="8" name="任意多边形: 形状 7"/>
            <p:cNvSpPr/>
            <p:nvPr/>
          </p:nvSpPr>
          <p:spPr>
            <a:xfrm rot="5400000">
              <a:off x="6691465" y="3012893"/>
              <a:ext cx="1323834" cy="1324375"/>
            </a:xfrm>
            <a:custGeom>
              <a:avLst/>
              <a:gdLst>
                <a:gd name="connsiteX0" fmla="*/ 305496 w 1173547"/>
                <a:gd name="connsiteY0" fmla="*/ 1204207 h 1204207"/>
                <a:gd name="connsiteX1" fmla="*/ 0 w 1173547"/>
                <a:gd name="connsiteY1" fmla="*/ 698368 h 1204207"/>
                <a:gd name="connsiteX2" fmla="*/ 305496 w 1173547"/>
                <a:gd name="connsiteY2" fmla="*/ 192529 h 1204207"/>
                <a:gd name="connsiteX3" fmla="*/ 490739 w 1173547"/>
                <a:gd name="connsiteY3" fmla="*/ 192529 h 1204207"/>
                <a:gd name="connsiteX4" fmla="*/ 494258 w 1173547"/>
                <a:gd name="connsiteY4" fmla="*/ 183721 h 1204207"/>
                <a:gd name="connsiteX5" fmla="*/ 496135 w 1173547"/>
                <a:gd name="connsiteY5" fmla="*/ 156979 h 1204207"/>
                <a:gd name="connsiteX6" fmla="*/ 491988 w 1173547"/>
                <a:gd name="connsiteY6" fmla="*/ 142019 h 1204207"/>
                <a:gd name="connsiteX7" fmla="*/ 482484 w 1173547"/>
                <a:gd name="connsiteY7" fmla="*/ 138494 h 1204207"/>
                <a:gd name="connsiteX8" fmla="*/ 439285 w 1173547"/>
                <a:gd name="connsiteY8" fmla="*/ 81128 h 1204207"/>
                <a:gd name="connsiteX9" fmla="*/ 586772 w 1173547"/>
                <a:gd name="connsiteY9" fmla="*/ 0 h 1204207"/>
                <a:gd name="connsiteX10" fmla="*/ 734260 w 1173547"/>
                <a:gd name="connsiteY10" fmla="*/ 81128 h 1204207"/>
                <a:gd name="connsiteX11" fmla="*/ 691062 w 1173547"/>
                <a:gd name="connsiteY11" fmla="*/ 138494 h 1204207"/>
                <a:gd name="connsiteX12" fmla="*/ 682409 w 1173547"/>
                <a:gd name="connsiteY12" fmla="*/ 141703 h 1204207"/>
                <a:gd name="connsiteX13" fmla="*/ 680005 w 1173547"/>
                <a:gd name="connsiteY13" fmla="*/ 153429 h 1204207"/>
                <a:gd name="connsiteX14" fmla="*/ 682569 w 1173547"/>
                <a:gd name="connsiteY14" fmla="*/ 182172 h 1204207"/>
                <a:gd name="connsiteX15" fmla="*/ 685322 w 1173547"/>
                <a:gd name="connsiteY15" fmla="*/ 192529 h 1204207"/>
                <a:gd name="connsiteX16" fmla="*/ 868051 w 1173547"/>
                <a:gd name="connsiteY16" fmla="*/ 192529 h 1204207"/>
                <a:gd name="connsiteX17" fmla="*/ 1173547 w 1173547"/>
                <a:gd name="connsiteY17" fmla="*/ 698368 h 1204207"/>
                <a:gd name="connsiteX18" fmla="*/ 868051 w 1173547"/>
                <a:gd name="connsiteY18" fmla="*/ 1204207 h 120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3547" h="1204207">
                  <a:moveTo>
                    <a:pt x="305496" y="1204207"/>
                  </a:moveTo>
                  <a:lnTo>
                    <a:pt x="0" y="698368"/>
                  </a:lnTo>
                  <a:lnTo>
                    <a:pt x="305496" y="192529"/>
                  </a:lnTo>
                  <a:lnTo>
                    <a:pt x="490739" y="192529"/>
                  </a:lnTo>
                  <a:lnTo>
                    <a:pt x="494258" y="183721"/>
                  </a:lnTo>
                  <a:cubicBezTo>
                    <a:pt x="497701" y="173318"/>
                    <a:pt x="498150" y="166569"/>
                    <a:pt x="496135" y="156979"/>
                  </a:cubicBezTo>
                  <a:lnTo>
                    <a:pt x="491988" y="142019"/>
                  </a:lnTo>
                  <a:lnTo>
                    <a:pt x="482484" y="138494"/>
                  </a:lnTo>
                  <a:cubicBezTo>
                    <a:pt x="455794" y="123813"/>
                    <a:pt x="439285" y="103531"/>
                    <a:pt x="439285" y="81128"/>
                  </a:cubicBezTo>
                  <a:cubicBezTo>
                    <a:pt x="439285" y="36322"/>
                    <a:pt x="505318" y="0"/>
                    <a:pt x="586772" y="0"/>
                  </a:cubicBezTo>
                  <a:cubicBezTo>
                    <a:pt x="668228" y="0"/>
                    <a:pt x="734260" y="36322"/>
                    <a:pt x="734260" y="81128"/>
                  </a:cubicBezTo>
                  <a:cubicBezTo>
                    <a:pt x="734259" y="103531"/>
                    <a:pt x="717751" y="123813"/>
                    <a:pt x="691062" y="138494"/>
                  </a:cubicBezTo>
                  <a:lnTo>
                    <a:pt x="682409" y="141703"/>
                  </a:lnTo>
                  <a:lnTo>
                    <a:pt x="680005" y="153429"/>
                  </a:lnTo>
                  <a:cubicBezTo>
                    <a:pt x="678839" y="163084"/>
                    <a:pt x="679819" y="170823"/>
                    <a:pt x="682569" y="182172"/>
                  </a:cubicBezTo>
                  <a:lnTo>
                    <a:pt x="685322" y="192529"/>
                  </a:lnTo>
                  <a:lnTo>
                    <a:pt x="868051" y="192529"/>
                  </a:lnTo>
                  <a:lnTo>
                    <a:pt x="1173547" y="698368"/>
                  </a:lnTo>
                  <a:lnTo>
                    <a:pt x="868051" y="1204207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+mn-cs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 rot="5400000">
              <a:off x="5578641" y="3010616"/>
              <a:ext cx="1323834" cy="1324375"/>
            </a:xfrm>
            <a:custGeom>
              <a:avLst/>
              <a:gdLst>
                <a:gd name="connsiteX0" fmla="*/ 305496 w 1173547"/>
                <a:gd name="connsiteY0" fmla="*/ 1204207 h 1204207"/>
                <a:gd name="connsiteX1" fmla="*/ 0 w 1173547"/>
                <a:gd name="connsiteY1" fmla="*/ 698368 h 1204207"/>
                <a:gd name="connsiteX2" fmla="*/ 305496 w 1173547"/>
                <a:gd name="connsiteY2" fmla="*/ 192529 h 1204207"/>
                <a:gd name="connsiteX3" fmla="*/ 490739 w 1173547"/>
                <a:gd name="connsiteY3" fmla="*/ 192529 h 1204207"/>
                <a:gd name="connsiteX4" fmla="*/ 494258 w 1173547"/>
                <a:gd name="connsiteY4" fmla="*/ 183721 h 1204207"/>
                <a:gd name="connsiteX5" fmla="*/ 496135 w 1173547"/>
                <a:gd name="connsiteY5" fmla="*/ 156979 h 1204207"/>
                <a:gd name="connsiteX6" fmla="*/ 491988 w 1173547"/>
                <a:gd name="connsiteY6" fmla="*/ 142019 h 1204207"/>
                <a:gd name="connsiteX7" fmla="*/ 482484 w 1173547"/>
                <a:gd name="connsiteY7" fmla="*/ 138494 h 1204207"/>
                <a:gd name="connsiteX8" fmla="*/ 439285 w 1173547"/>
                <a:gd name="connsiteY8" fmla="*/ 81128 h 1204207"/>
                <a:gd name="connsiteX9" fmla="*/ 586772 w 1173547"/>
                <a:gd name="connsiteY9" fmla="*/ 0 h 1204207"/>
                <a:gd name="connsiteX10" fmla="*/ 734260 w 1173547"/>
                <a:gd name="connsiteY10" fmla="*/ 81128 h 1204207"/>
                <a:gd name="connsiteX11" fmla="*/ 691062 w 1173547"/>
                <a:gd name="connsiteY11" fmla="*/ 138494 h 1204207"/>
                <a:gd name="connsiteX12" fmla="*/ 682409 w 1173547"/>
                <a:gd name="connsiteY12" fmla="*/ 141703 h 1204207"/>
                <a:gd name="connsiteX13" fmla="*/ 680005 w 1173547"/>
                <a:gd name="connsiteY13" fmla="*/ 153429 h 1204207"/>
                <a:gd name="connsiteX14" fmla="*/ 682569 w 1173547"/>
                <a:gd name="connsiteY14" fmla="*/ 182172 h 1204207"/>
                <a:gd name="connsiteX15" fmla="*/ 685322 w 1173547"/>
                <a:gd name="connsiteY15" fmla="*/ 192529 h 1204207"/>
                <a:gd name="connsiteX16" fmla="*/ 868051 w 1173547"/>
                <a:gd name="connsiteY16" fmla="*/ 192529 h 1204207"/>
                <a:gd name="connsiteX17" fmla="*/ 1173547 w 1173547"/>
                <a:gd name="connsiteY17" fmla="*/ 698368 h 1204207"/>
                <a:gd name="connsiteX18" fmla="*/ 868051 w 1173547"/>
                <a:gd name="connsiteY18" fmla="*/ 1204207 h 120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3547" h="1204207">
                  <a:moveTo>
                    <a:pt x="305496" y="1204207"/>
                  </a:moveTo>
                  <a:lnTo>
                    <a:pt x="0" y="698368"/>
                  </a:lnTo>
                  <a:lnTo>
                    <a:pt x="305496" y="192529"/>
                  </a:lnTo>
                  <a:lnTo>
                    <a:pt x="490739" y="192529"/>
                  </a:lnTo>
                  <a:lnTo>
                    <a:pt x="494258" y="183721"/>
                  </a:lnTo>
                  <a:cubicBezTo>
                    <a:pt x="497701" y="173318"/>
                    <a:pt x="498150" y="166569"/>
                    <a:pt x="496135" y="156979"/>
                  </a:cubicBezTo>
                  <a:lnTo>
                    <a:pt x="491988" y="142019"/>
                  </a:lnTo>
                  <a:lnTo>
                    <a:pt x="482484" y="138494"/>
                  </a:lnTo>
                  <a:cubicBezTo>
                    <a:pt x="455794" y="123813"/>
                    <a:pt x="439285" y="103531"/>
                    <a:pt x="439285" y="81128"/>
                  </a:cubicBezTo>
                  <a:cubicBezTo>
                    <a:pt x="439285" y="36322"/>
                    <a:pt x="505318" y="0"/>
                    <a:pt x="586772" y="0"/>
                  </a:cubicBezTo>
                  <a:cubicBezTo>
                    <a:pt x="668228" y="0"/>
                    <a:pt x="734260" y="36322"/>
                    <a:pt x="734260" y="81128"/>
                  </a:cubicBezTo>
                  <a:cubicBezTo>
                    <a:pt x="734259" y="103531"/>
                    <a:pt x="717751" y="123813"/>
                    <a:pt x="691062" y="138494"/>
                  </a:cubicBezTo>
                  <a:lnTo>
                    <a:pt x="682409" y="141703"/>
                  </a:lnTo>
                  <a:lnTo>
                    <a:pt x="680005" y="153429"/>
                  </a:lnTo>
                  <a:cubicBezTo>
                    <a:pt x="678839" y="163084"/>
                    <a:pt x="679819" y="170823"/>
                    <a:pt x="682569" y="182172"/>
                  </a:cubicBezTo>
                  <a:lnTo>
                    <a:pt x="685322" y="192529"/>
                  </a:lnTo>
                  <a:lnTo>
                    <a:pt x="868051" y="192529"/>
                  </a:lnTo>
                  <a:lnTo>
                    <a:pt x="1173547" y="698368"/>
                  </a:lnTo>
                  <a:lnTo>
                    <a:pt x="868051" y="1204207"/>
                  </a:lnTo>
                  <a:close/>
                </a:path>
              </a:pathLst>
            </a:cu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+mn-cs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8957378">
              <a:off x="4933216" y="2083586"/>
              <a:ext cx="1370058" cy="1393640"/>
            </a:xfrm>
            <a:custGeom>
              <a:avLst/>
              <a:gdLst>
                <a:gd name="connsiteX0" fmla="*/ 305496 w 1173547"/>
                <a:gd name="connsiteY0" fmla="*/ 1204207 h 1204207"/>
                <a:gd name="connsiteX1" fmla="*/ 0 w 1173547"/>
                <a:gd name="connsiteY1" fmla="*/ 698368 h 1204207"/>
                <a:gd name="connsiteX2" fmla="*/ 305496 w 1173547"/>
                <a:gd name="connsiteY2" fmla="*/ 192529 h 1204207"/>
                <a:gd name="connsiteX3" fmla="*/ 490739 w 1173547"/>
                <a:gd name="connsiteY3" fmla="*/ 192529 h 1204207"/>
                <a:gd name="connsiteX4" fmla="*/ 494258 w 1173547"/>
                <a:gd name="connsiteY4" fmla="*/ 183721 h 1204207"/>
                <a:gd name="connsiteX5" fmla="*/ 496135 w 1173547"/>
                <a:gd name="connsiteY5" fmla="*/ 156979 h 1204207"/>
                <a:gd name="connsiteX6" fmla="*/ 491988 w 1173547"/>
                <a:gd name="connsiteY6" fmla="*/ 142019 h 1204207"/>
                <a:gd name="connsiteX7" fmla="*/ 482484 w 1173547"/>
                <a:gd name="connsiteY7" fmla="*/ 138494 h 1204207"/>
                <a:gd name="connsiteX8" fmla="*/ 439285 w 1173547"/>
                <a:gd name="connsiteY8" fmla="*/ 81128 h 1204207"/>
                <a:gd name="connsiteX9" fmla="*/ 586772 w 1173547"/>
                <a:gd name="connsiteY9" fmla="*/ 0 h 1204207"/>
                <a:gd name="connsiteX10" fmla="*/ 734260 w 1173547"/>
                <a:gd name="connsiteY10" fmla="*/ 81128 h 1204207"/>
                <a:gd name="connsiteX11" fmla="*/ 691062 w 1173547"/>
                <a:gd name="connsiteY11" fmla="*/ 138494 h 1204207"/>
                <a:gd name="connsiteX12" fmla="*/ 682409 w 1173547"/>
                <a:gd name="connsiteY12" fmla="*/ 141703 h 1204207"/>
                <a:gd name="connsiteX13" fmla="*/ 680005 w 1173547"/>
                <a:gd name="connsiteY13" fmla="*/ 153429 h 1204207"/>
                <a:gd name="connsiteX14" fmla="*/ 682569 w 1173547"/>
                <a:gd name="connsiteY14" fmla="*/ 182172 h 1204207"/>
                <a:gd name="connsiteX15" fmla="*/ 685322 w 1173547"/>
                <a:gd name="connsiteY15" fmla="*/ 192529 h 1204207"/>
                <a:gd name="connsiteX16" fmla="*/ 868051 w 1173547"/>
                <a:gd name="connsiteY16" fmla="*/ 192529 h 1204207"/>
                <a:gd name="connsiteX17" fmla="*/ 1173547 w 1173547"/>
                <a:gd name="connsiteY17" fmla="*/ 698368 h 1204207"/>
                <a:gd name="connsiteX18" fmla="*/ 868051 w 1173547"/>
                <a:gd name="connsiteY18" fmla="*/ 1204207 h 120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3547" h="1204207">
                  <a:moveTo>
                    <a:pt x="305496" y="1204207"/>
                  </a:moveTo>
                  <a:lnTo>
                    <a:pt x="0" y="698368"/>
                  </a:lnTo>
                  <a:lnTo>
                    <a:pt x="305496" y="192529"/>
                  </a:lnTo>
                  <a:lnTo>
                    <a:pt x="490739" y="192529"/>
                  </a:lnTo>
                  <a:lnTo>
                    <a:pt x="494258" y="183721"/>
                  </a:lnTo>
                  <a:cubicBezTo>
                    <a:pt x="497701" y="173318"/>
                    <a:pt x="498150" y="166569"/>
                    <a:pt x="496135" y="156979"/>
                  </a:cubicBezTo>
                  <a:lnTo>
                    <a:pt x="491988" y="142019"/>
                  </a:lnTo>
                  <a:lnTo>
                    <a:pt x="482484" y="138494"/>
                  </a:lnTo>
                  <a:cubicBezTo>
                    <a:pt x="455794" y="123813"/>
                    <a:pt x="439285" y="103531"/>
                    <a:pt x="439285" y="81128"/>
                  </a:cubicBezTo>
                  <a:cubicBezTo>
                    <a:pt x="439285" y="36322"/>
                    <a:pt x="505318" y="0"/>
                    <a:pt x="586772" y="0"/>
                  </a:cubicBezTo>
                  <a:cubicBezTo>
                    <a:pt x="668228" y="0"/>
                    <a:pt x="734260" y="36322"/>
                    <a:pt x="734260" y="81128"/>
                  </a:cubicBezTo>
                  <a:cubicBezTo>
                    <a:pt x="734259" y="103531"/>
                    <a:pt x="717751" y="123813"/>
                    <a:pt x="691062" y="138494"/>
                  </a:cubicBezTo>
                  <a:lnTo>
                    <a:pt x="682409" y="141703"/>
                  </a:lnTo>
                  <a:lnTo>
                    <a:pt x="680005" y="153429"/>
                  </a:lnTo>
                  <a:cubicBezTo>
                    <a:pt x="678839" y="163084"/>
                    <a:pt x="679819" y="170823"/>
                    <a:pt x="682569" y="182172"/>
                  </a:cubicBezTo>
                  <a:lnTo>
                    <a:pt x="685322" y="192529"/>
                  </a:lnTo>
                  <a:lnTo>
                    <a:pt x="868051" y="192529"/>
                  </a:lnTo>
                  <a:lnTo>
                    <a:pt x="1173547" y="698368"/>
                  </a:lnTo>
                  <a:lnTo>
                    <a:pt x="868051" y="1204207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+mn-cs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 rot="10800000">
              <a:off x="3841112" y="1997904"/>
              <a:ext cx="1358421" cy="1382276"/>
            </a:xfrm>
            <a:custGeom>
              <a:avLst/>
              <a:gdLst>
                <a:gd name="connsiteX0" fmla="*/ 698369 w 1204208"/>
                <a:gd name="connsiteY0" fmla="*/ 1225355 h 1225355"/>
                <a:gd name="connsiteX1" fmla="*/ 192530 w 1204208"/>
                <a:gd name="connsiteY1" fmla="*/ 906373 h 1225355"/>
                <a:gd name="connsiteX2" fmla="*/ 192530 w 1204208"/>
                <a:gd name="connsiteY2" fmla="*/ 712739 h 1225355"/>
                <a:gd name="connsiteX3" fmla="*/ 189258 w 1204208"/>
                <a:gd name="connsiteY3" fmla="*/ 711336 h 1225355"/>
                <a:gd name="connsiteX4" fmla="*/ 146201 w 1204208"/>
                <a:gd name="connsiteY4" fmla="*/ 710258 h 1225355"/>
                <a:gd name="connsiteX5" fmla="*/ 142042 w 1204208"/>
                <a:gd name="connsiteY5" fmla="*/ 711585 h 1225355"/>
                <a:gd name="connsiteX6" fmla="*/ 138494 w 1204208"/>
                <a:gd name="connsiteY6" fmla="*/ 721571 h 1225355"/>
                <a:gd name="connsiteX7" fmla="*/ 81128 w 1204208"/>
                <a:gd name="connsiteY7" fmla="*/ 766676 h 1225355"/>
                <a:gd name="connsiteX8" fmla="*/ 0 w 1204208"/>
                <a:gd name="connsiteY8" fmla="*/ 612678 h 1225355"/>
                <a:gd name="connsiteX9" fmla="*/ 81128 w 1204208"/>
                <a:gd name="connsiteY9" fmla="*/ 458680 h 1225355"/>
                <a:gd name="connsiteX10" fmla="*/ 138494 w 1204208"/>
                <a:gd name="connsiteY10" fmla="*/ 503785 h 1225355"/>
                <a:gd name="connsiteX11" fmla="*/ 141770 w 1204208"/>
                <a:gd name="connsiteY11" fmla="*/ 513007 h 1225355"/>
                <a:gd name="connsiteX12" fmla="*/ 142930 w 1204208"/>
                <a:gd name="connsiteY12" fmla="*/ 513350 h 1225355"/>
                <a:gd name="connsiteX13" fmla="*/ 188174 w 1204208"/>
                <a:gd name="connsiteY13" fmla="*/ 511064 h 1225355"/>
                <a:gd name="connsiteX14" fmla="*/ 192530 w 1204208"/>
                <a:gd name="connsiteY14" fmla="*/ 509840 h 1225355"/>
                <a:gd name="connsiteX15" fmla="*/ 192530 w 1204208"/>
                <a:gd name="connsiteY15" fmla="*/ 318983 h 1225355"/>
                <a:gd name="connsiteX16" fmla="*/ 698369 w 1204208"/>
                <a:gd name="connsiteY16" fmla="*/ 0 h 1225355"/>
                <a:gd name="connsiteX17" fmla="*/ 1204208 w 1204208"/>
                <a:gd name="connsiteY17" fmla="*/ 318983 h 1225355"/>
                <a:gd name="connsiteX18" fmla="*/ 1204208 w 1204208"/>
                <a:gd name="connsiteY18" fmla="*/ 509130 h 1225355"/>
                <a:gd name="connsiteX19" fmla="*/ 1135813 w 1204208"/>
                <a:gd name="connsiteY19" fmla="*/ 517548 h 1225355"/>
                <a:gd name="connsiteX20" fmla="*/ 1134653 w 1204208"/>
                <a:gd name="connsiteY20" fmla="*/ 517220 h 1225355"/>
                <a:gd name="connsiteX21" fmla="*/ 1131377 w 1204208"/>
                <a:gd name="connsiteY21" fmla="*/ 508388 h 1225355"/>
                <a:gd name="connsiteX22" fmla="*/ 1074011 w 1204208"/>
                <a:gd name="connsiteY22" fmla="*/ 465190 h 1225355"/>
                <a:gd name="connsiteX23" fmla="*/ 992883 w 1204208"/>
                <a:gd name="connsiteY23" fmla="*/ 612677 h 1225355"/>
                <a:gd name="connsiteX24" fmla="*/ 1074011 w 1204208"/>
                <a:gd name="connsiteY24" fmla="*/ 760164 h 1225355"/>
                <a:gd name="connsiteX25" fmla="*/ 1131377 w 1204208"/>
                <a:gd name="connsiteY25" fmla="*/ 716966 h 1225355"/>
                <a:gd name="connsiteX26" fmla="*/ 1134924 w 1204208"/>
                <a:gd name="connsiteY26" fmla="*/ 707402 h 1225355"/>
                <a:gd name="connsiteX27" fmla="*/ 1139084 w 1204208"/>
                <a:gd name="connsiteY27" fmla="*/ 706131 h 1225355"/>
                <a:gd name="connsiteX28" fmla="*/ 1204208 w 1204208"/>
                <a:gd name="connsiteY28" fmla="*/ 716222 h 1225355"/>
                <a:gd name="connsiteX29" fmla="*/ 1204208 w 1204208"/>
                <a:gd name="connsiteY29" fmla="*/ 906373 h 122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04208" h="1225355">
                  <a:moveTo>
                    <a:pt x="698369" y="1225355"/>
                  </a:moveTo>
                  <a:lnTo>
                    <a:pt x="192530" y="906373"/>
                  </a:lnTo>
                  <a:lnTo>
                    <a:pt x="192530" y="712739"/>
                  </a:lnTo>
                  <a:lnTo>
                    <a:pt x="189258" y="711336"/>
                  </a:lnTo>
                  <a:cubicBezTo>
                    <a:pt x="171555" y="704359"/>
                    <a:pt x="164511" y="704622"/>
                    <a:pt x="146201" y="710258"/>
                  </a:cubicBezTo>
                  <a:lnTo>
                    <a:pt x="142042" y="711585"/>
                  </a:lnTo>
                  <a:lnTo>
                    <a:pt x="138494" y="721571"/>
                  </a:lnTo>
                  <a:cubicBezTo>
                    <a:pt x="123813" y="749439"/>
                    <a:pt x="103531" y="766676"/>
                    <a:pt x="81128" y="766676"/>
                  </a:cubicBezTo>
                  <a:cubicBezTo>
                    <a:pt x="36322" y="766676"/>
                    <a:pt x="0" y="697729"/>
                    <a:pt x="0" y="612678"/>
                  </a:cubicBezTo>
                  <a:cubicBezTo>
                    <a:pt x="0" y="527627"/>
                    <a:pt x="36322" y="458680"/>
                    <a:pt x="81128" y="458680"/>
                  </a:cubicBezTo>
                  <a:cubicBezTo>
                    <a:pt x="103531" y="458680"/>
                    <a:pt x="123813" y="475917"/>
                    <a:pt x="138494" y="503785"/>
                  </a:cubicBezTo>
                  <a:lnTo>
                    <a:pt x="141770" y="513007"/>
                  </a:lnTo>
                  <a:lnTo>
                    <a:pt x="142930" y="513350"/>
                  </a:lnTo>
                  <a:cubicBezTo>
                    <a:pt x="160251" y="517483"/>
                    <a:pt x="169113" y="516279"/>
                    <a:pt x="188174" y="511064"/>
                  </a:cubicBezTo>
                  <a:lnTo>
                    <a:pt x="192530" y="509840"/>
                  </a:lnTo>
                  <a:lnTo>
                    <a:pt x="192530" y="318983"/>
                  </a:lnTo>
                  <a:lnTo>
                    <a:pt x="698369" y="0"/>
                  </a:lnTo>
                  <a:lnTo>
                    <a:pt x="1204208" y="318983"/>
                  </a:lnTo>
                  <a:lnTo>
                    <a:pt x="1204208" y="509130"/>
                  </a:lnTo>
                  <a:cubicBezTo>
                    <a:pt x="1166964" y="519018"/>
                    <a:pt x="1158907" y="522826"/>
                    <a:pt x="1135813" y="517548"/>
                  </a:cubicBezTo>
                  <a:lnTo>
                    <a:pt x="1134653" y="517220"/>
                  </a:lnTo>
                  <a:lnTo>
                    <a:pt x="1131377" y="508388"/>
                  </a:lnTo>
                  <a:cubicBezTo>
                    <a:pt x="1116696" y="481698"/>
                    <a:pt x="1096414" y="465190"/>
                    <a:pt x="1074011" y="465190"/>
                  </a:cubicBezTo>
                  <a:cubicBezTo>
                    <a:pt x="1029205" y="465190"/>
                    <a:pt x="992883" y="531222"/>
                    <a:pt x="992883" y="612677"/>
                  </a:cubicBezTo>
                  <a:cubicBezTo>
                    <a:pt x="992883" y="694132"/>
                    <a:pt x="1029205" y="760164"/>
                    <a:pt x="1074011" y="760164"/>
                  </a:cubicBezTo>
                  <a:cubicBezTo>
                    <a:pt x="1096414" y="760164"/>
                    <a:pt x="1116696" y="743656"/>
                    <a:pt x="1131377" y="716966"/>
                  </a:cubicBezTo>
                  <a:lnTo>
                    <a:pt x="1134924" y="707402"/>
                  </a:lnTo>
                  <a:lnTo>
                    <a:pt x="1139084" y="706131"/>
                  </a:lnTo>
                  <a:cubicBezTo>
                    <a:pt x="1163498" y="698933"/>
                    <a:pt x="1167882" y="700887"/>
                    <a:pt x="1204208" y="716222"/>
                  </a:cubicBezTo>
                  <a:lnTo>
                    <a:pt x="1204208" y="906373"/>
                  </a:lnTo>
                  <a:close/>
                </a:path>
              </a:pathLst>
            </a:custGeom>
            <a:solidFill>
              <a:srgbClr val="193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55481" y="2457073"/>
              <a:ext cx="749300" cy="472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>
                  <a:solidFill>
                    <a:prstClr val="white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01</a:t>
              </a:r>
              <a:endPara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+mn-cs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780256" y="3498517"/>
              <a:ext cx="749300" cy="472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>
                  <a:solidFill>
                    <a:prstClr val="white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03</a:t>
              </a:r>
              <a:endPara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199533" y="2457073"/>
              <a:ext cx="749300" cy="472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>
                  <a:solidFill>
                    <a:prstClr val="white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02</a:t>
              </a:r>
              <a:endPara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3079" y="3498517"/>
              <a:ext cx="749300" cy="472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>
                  <a:solidFill>
                    <a:prstClr val="white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04</a:t>
              </a:r>
              <a:endPara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274560" y="141414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274560" y="1772285"/>
            <a:ext cx="390207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03210" y="434657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903210" y="4704715"/>
            <a:ext cx="390207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43050" y="185483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35940" y="2212975"/>
            <a:ext cx="390207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75660" y="3789045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368550" y="4147185"/>
            <a:ext cx="390207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下期工作计划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17700" y="628015"/>
            <a:ext cx="271843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cap="all" noProof="0">
                <a:ln>
                  <a:noFill/>
                </a:ln>
                <a:solidFill>
                  <a:srgbClr val="183365">
                    <a:alpha val="70000"/>
                  </a:srgbClr>
                </a:solidFill>
                <a:effectLst/>
                <a:uLnTx/>
                <a:uFillTx/>
                <a:latin typeface="思源黑体 CN Light" panose="020B0300000000000000" charset="-122"/>
                <a:cs typeface="+mn-cs"/>
              </a:rPr>
              <a:t>follow-up working plans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26"/>
          <p:cNvSpPr/>
          <p:nvPr/>
        </p:nvSpPr>
        <p:spPr>
          <a:xfrm rot="10800000">
            <a:off x="2219325" y="0"/>
            <a:ext cx="7701280" cy="2638425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2804795" y="0"/>
            <a:ext cx="6530340" cy="2237105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93235" y="223520"/>
            <a:ext cx="3620770" cy="860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5000" b="1" dirty="0">
                <a:solidFill>
                  <a:schemeClr val="bg1">
                    <a:alpha val="32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CONTENTS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526097" y="2953386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Purpose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08475" y="2764156"/>
            <a:ext cx="932180" cy="932180"/>
          </a:xfrm>
          <a:prstGeom prst="ellips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308475" y="2891143"/>
            <a:ext cx="95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n w="28575">
                  <a:noFill/>
                </a:ln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26097" y="396811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Project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43893" y="3809683"/>
            <a:ext cx="932180" cy="932180"/>
          </a:xfrm>
          <a:prstGeom prst="ellipse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28653" y="3937318"/>
            <a:ext cx="95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ln w="28575">
                  <a:noFill/>
                </a:ln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26096" y="5075674"/>
            <a:ext cx="27946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lang="en-US" altLang="zh-CN" sz="3200" b="1" spc="120" noProof="0" dirty="0" smtClean="0">
                <a:solidFill>
                  <a:srgbClr val="19387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Consequent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343893" y="4887654"/>
            <a:ext cx="932180" cy="932180"/>
          </a:xfrm>
          <a:prstGeom prst="ellipse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28653" y="5015289"/>
            <a:ext cx="95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ln w="28575">
                  <a:noFill/>
                </a:ln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845935" y="4511040"/>
            <a:ext cx="95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n w="28575">
                  <a:noFill/>
                </a:ln>
                <a:solidFill>
                  <a:srgbClr val="FFFFFF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下期工作计划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17700" y="628015"/>
            <a:ext cx="271843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cap="all" noProof="0">
                <a:ln>
                  <a:noFill/>
                </a:ln>
                <a:solidFill>
                  <a:srgbClr val="183365">
                    <a:alpha val="70000"/>
                  </a:srgbClr>
                </a:solidFill>
                <a:effectLst/>
                <a:uLnTx/>
                <a:uFillTx/>
                <a:latin typeface="思源黑体 CN Light" panose="020B0300000000000000" charset="-122"/>
                <a:cs typeface="+mn-cs"/>
              </a:rPr>
              <a:t>follow-up working plans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/private/var/folders/gx/qs5yy5bd2kdcb_c8pr65myhw0000gn/T/com.kingsoft.wpsoffice.mac/picturecompress_20220810144459/output_1.jpgoutput_1"/>
          <p:cNvPicPr>
            <a:picLocks noChangeAspect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>
          <a:xfrm>
            <a:off x="0" y="1345565"/>
            <a:ext cx="12207240" cy="193611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1435" y="3577590"/>
            <a:ext cx="3312160" cy="2523490"/>
            <a:chOff x="141" y="5574"/>
            <a:chExt cx="5216" cy="3974"/>
          </a:xfrm>
        </p:grpSpPr>
        <p:sp>
          <p:nvSpPr>
            <p:cNvPr id="5" name="文本框 4"/>
            <p:cNvSpPr txBox="1"/>
            <p:nvPr/>
          </p:nvSpPr>
          <p:spPr>
            <a:xfrm>
              <a:off x="141" y="5574"/>
              <a:ext cx="5217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9387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单击添加小标题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34" y="6230"/>
              <a:ext cx="3831" cy="331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dist">
                <a:lnSpc>
                  <a:spcPct val="150000"/>
                </a:lnSpc>
                <a:defRPr/>
              </a:pPr>
              <a:r>
                <a: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sym typeface="+mn-ea"/>
                </a:rPr>
                <a:t>单击输入正文，文字是您思想的提炼，为了最终的良好效果，请尽量言简意赅的阐述观点；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78150" y="3577590"/>
            <a:ext cx="3312160" cy="2523490"/>
            <a:chOff x="5721" y="5569"/>
            <a:chExt cx="5216" cy="3974"/>
          </a:xfrm>
        </p:grpSpPr>
        <p:sp>
          <p:nvSpPr>
            <p:cNvPr id="2" name="文本框 1"/>
            <p:cNvSpPr txBox="1"/>
            <p:nvPr/>
          </p:nvSpPr>
          <p:spPr>
            <a:xfrm>
              <a:off x="5721" y="5569"/>
              <a:ext cx="5217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9387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单击添加小标题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414" y="6225"/>
              <a:ext cx="3831" cy="331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dist">
                <a:lnSpc>
                  <a:spcPct val="150000"/>
                </a:lnSpc>
                <a:defRPr/>
              </a:pPr>
              <a:r>
                <a: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sym typeface="+mn-ea"/>
                </a:rPr>
                <a:t>单击输入正文，文字是您思想的提炼，为了最终的良好效果，请尽量言简意赅的阐述观点；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04865" y="3577590"/>
            <a:ext cx="3312160" cy="2523490"/>
            <a:chOff x="10938" y="5574"/>
            <a:chExt cx="5216" cy="3974"/>
          </a:xfrm>
        </p:grpSpPr>
        <p:sp>
          <p:nvSpPr>
            <p:cNvPr id="8" name="文本框 7"/>
            <p:cNvSpPr txBox="1"/>
            <p:nvPr/>
          </p:nvSpPr>
          <p:spPr>
            <a:xfrm>
              <a:off x="10938" y="5574"/>
              <a:ext cx="5217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9387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单击添加小标题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631" y="6230"/>
              <a:ext cx="3831" cy="331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dist">
                <a:lnSpc>
                  <a:spcPct val="150000"/>
                </a:lnSpc>
                <a:defRPr/>
              </a:pPr>
              <a:r>
                <a: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sym typeface="+mn-ea"/>
                </a:rPr>
                <a:t>单击输入正文，文字是您思想的提炼，为了最终的良好效果，请尽量言简意赅的阐述观点；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831580" y="3577590"/>
            <a:ext cx="3312160" cy="2523490"/>
            <a:chOff x="15462" y="5574"/>
            <a:chExt cx="5216" cy="3974"/>
          </a:xfrm>
        </p:grpSpPr>
        <p:sp>
          <p:nvSpPr>
            <p:cNvPr id="10" name="文本框 9"/>
            <p:cNvSpPr txBox="1"/>
            <p:nvPr/>
          </p:nvSpPr>
          <p:spPr>
            <a:xfrm>
              <a:off x="15462" y="5574"/>
              <a:ext cx="5217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19387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单击添加小标题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155" y="6230"/>
              <a:ext cx="3831" cy="331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dist">
                <a:lnSpc>
                  <a:spcPct val="150000"/>
                </a:lnSpc>
                <a:defRPr/>
              </a:pPr>
              <a:r>
                <a:rPr sz="1600" spc="12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sym typeface="+mn-ea"/>
                </a:rPr>
                <a:t>单击输入正文，文字是您思想的提炼，为了最终的良好效果，请尽量言简意赅的阐述观点；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5739765"/>
            <a:ext cx="12206605" cy="78613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flipH="1">
            <a:off x="0" y="-1809115"/>
            <a:ext cx="6633210" cy="10585450"/>
            <a:chOff x="8813" y="-2934"/>
            <a:chExt cx="10446" cy="16670"/>
          </a:xfrm>
        </p:grpSpPr>
        <p:sp>
          <p:nvSpPr>
            <p:cNvPr id="10" name="等腰三角形 9"/>
            <p:cNvSpPr/>
            <p:nvPr/>
          </p:nvSpPr>
          <p:spPr>
            <a:xfrm rot="16200000">
              <a:off x="5701" y="178"/>
              <a:ext cx="16670" cy="10446"/>
            </a:xfrm>
            <a:prstGeom prst="triangle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6252" y="390"/>
              <a:ext cx="15993" cy="10022"/>
            </a:xfrm>
            <a:prstGeom prst="triangle">
              <a:avLst/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>
              <a:off x="7799" y="986"/>
              <a:ext cx="14091" cy="883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6200000">
              <a:off x="9431" y="1614"/>
              <a:ext cx="12084" cy="7573"/>
            </a:xfrm>
            <a:prstGeom prst="triangle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rot="16200000">
              <a:off x="10050" y="1853"/>
              <a:ext cx="11323" cy="7095"/>
            </a:xfrm>
            <a:prstGeom prst="triangle">
              <a:avLst/>
            </a:prstGeom>
            <a:blipFill rotWithShape="1">
              <a:blip r:embed="rId2"/>
              <a:tile tx="0" ty="0" sx="100000" sy="100000" flip="none" algn="tl"/>
            </a:blip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等腰三角形 14"/>
          <p:cNvSpPr/>
          <p:nvPr/>
        </p:nvSpPr>
        <p:spPr>
          <a:xfrm rot="10800000">
            <a:off x="2275205" y="0"/>
            <a:ext cx="6231255" cy="2517775"/>
          </a:xfrm>
          <a:prstGeom prst="triangle">
            <a:avLst>
              <a:gd name="adj" fmla="val 50006"/>
            </a:avLst>
          </a:prstGeom>
          <a:solidFill>
            <a:schemeClr val="accent1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091045" y="4023360"/>
            <a:ext cx="4542155" cy="558800"/>
            <a:chOff x="11167" y="7008"/>
            <a:chExt cx="7153" cy="880"/>
          </a:xfrm>
        </p:grpSpPr>
        <p:sp>
          <p:nvSpPr>
            <p:cNvPr id="35" name="矩形: 圆顶角 34"/>
            <p:cNvSpPr/>
            <p:nvPr/>
          </p:nvSpPr>
          <p:spPr>
            <a:xfrm>
              <a:off x="11226" y="7008"/>
              <a:ext cx="7094" cy="880"/>
            </a:xfrm>
            <a:prstGeom prst="round2SameRect">
              <a:avLst>
                <a:gd name="adj1" fmla="val 26931"/>
                <a:gd name="adj2" fmla="val 0"/>
              </a:avLst>
            </a:prstGeom>
            <a:solidFill>
              <a:srgbClr val="193871"/>
            </a:solidFill>
            <a:ln>
              <a:noFill/>
            </a:ln>
            <a:effectLst>
              <a:outerShdw blurRad="152400" dist="101600" dir="5400000" algn="t" rotWithShape="0">
                <a:srgbClr val="183365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1167" y="7158"/>
              <a:ext cx="6957" cy="580"/>
              <a:chOff x="1573258" y="4441287"/>
              <a:chExt cx="5297282" cy="393324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4232178" y="4441287"/>
                <a:ext cx="2638362" cy="393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+mn-cs"/>
                  </a:rPr>
                  <a:t>汇报人：</a:t>
                </a:r>
                <a:r>
                  <a:rPr kumimoji="0" lang="en-US" altLang="zh-CN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+mn-cs"/>
                  </a:rPr>
                  <a:t>Docer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573258" y="4441287"/>
                <a:ext cx="2383222" cy="393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+mn-cs"/>
                  </a:rPr>
                  <a:t>部门：稻壳团队</a:t>
                </a:r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7081520" y="3439795"/>
            <a:ext cx="4618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THANK YOU FOR YOUR LISTENING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986905" y="2376170"/>
            <a:ext cx="48082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 w="28575"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感谢您的聆听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决策 3"/>
          <p:cNvSpPr/>
          <p:nvPr/>
        </p:nvSpPr>
        <p:spPr>
          <a:xfrm>
            <a:off x="1476375" y="-1016635"/>
            <a:ext cx="10106025" cy="8891270"/>
          </a:xfrm>
          <a:prstGeom prst="flowChartDecision">
            <a:avLst/>
          </a:prstGeom>
          <a:solidFill>
            <a:srgbClr val="193871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" name="流程图: 决策 34"/>
          <p:cNvSpPr/>
          <p:nvPr/>
        </p:nvSpPr>
        <p:spPr>
          <a:xfrm>
            <a:off x="3058861" y="43003"/>
            <a:ext cx="7622475" cy="6706240"/>
          </a:xfrm>
          <a:prstGeom prst="flowChartDecision">
            <a:avLst/>
          </a:prstGeom>
          <a:solidFill>
            <a:srgbClr val="2F5597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" name="流程图: 决策 35"/>
          <p:cNvSpPr/>
          <p:nvPr/>
        </p:nvSpPr>
        <p:spPr>
          <a:xfrm>
            <a:off x="2877727" y="579776"/>
            <a:ext cx="6402257" cy="5632694"/>
          </a:xfrm>
          <a:prstGeom prst="flowChartDecision">
            <a:avLst/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44683" y="3161665"/>
            <a:ext cx="32683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12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Purpose</a:t>
            </a:r>
            <a:endParaRPr kumimoji="0" lang="zh-CN" altLang="en-US" sz="3600" b="1" i="0" u="none" strike="noStrike" kern="1200" cap="none" spc="12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599430" y="2114550"/>
            <a:ext cx="958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ln w="28575">
                  <a:noFill/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76570" y="4558665"/>
            <a:ext cx="1004570" cy="94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-8890" y="0"/>
            <a:ext cx="1777365" cy="873125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 flipV="1">
            <a:off x="10662285" y="6101080"/>
            <a:ext cx="1538605" cy="756920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879599" y="101493"/>
            <a:ext cx="5311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What is </a:t>
            </a:r>
            <a:r>
              <a:rPr kumimoji="0" lang="en-US" altLang="zh-CN" sz="3200" b="1" i="0" u="none" strike="noStrike" kern="1200" cap="none" spc="120" normalizeH="0" noProof="0" dirty="0" err="1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ichimoku</a:t>
            </a: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 cloud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1464310" y="2966720"/>
            <a:ext cx="2277110" cy="1781810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0800000" flipV="1">
            <a:off x="1464310" y="2345690"/>
            <a:ext cx="2277110" cy="1781810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81678" y="3338004"/>
            <a:ext cx="207592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Technical indicator system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333240" y="1474470"/>
            <a:ext cx="6212840" cy="406400"/>
            <a:chOff x="6679" y="2264"/>
            <a:chExt cx="9784" cy="640"/>
          </a:xfrm>
        </p:grpSpPr>
        <p:grpSp>
          <p:nvGrpSpPr>
            <p:cNvPr id="23" name="组合 22"/>
            <p:cNvGrpSpPr/>
            <p:nvPr/>
          </p:nvGrpSpPr>
          <p:grpSpPr>
            <a:xfrm>
              <a:off x="6679" y="2264"/>
              <a:ext cx="8440" cy="640"/>
              <a:chOff x="7359" y="2510"/>
              <a:chExt cx="8440" cy="640"/>
            </a:xfrm>
          </p:grpSpPr>
          <p:sp>
            <p:nvSpPr>
              <p:cNvPr id="21" name="五边形 20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22" name="燕尾形 21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8335" y="2318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一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目均衡表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917440" y="2338070"/>
            <a:ext cx="5943600" cy="406400"/>
            <a:chOff x="7599" y="3653"/>
            <a:chExt cx="9360" cy="640"/>
          </a:xfrm>
        </p:grpSpPr>
        <p:grpSp>
          <p:nvGrpSpPr>
            <p:cNvPr id="24" name="组合 23"/>
            <p:cNvGrpSpPr/>
            <p:nvPr/>
          </p:nvGrpSpPr>
          <p:grpSpPr>
            <a:xfrm>
              <a:off x="7599" y="3653"/>
              <a:ext cx="8440" cy="640"/>
              <a:chOff x="7359" y="2510"/>
              <a:chExt cx="8440" cy="640"/>
            </a:xfrm>
          </p:grpSpPr>
          <p:sp>
            <p:nvSpPr>
              <p:cNvPr id="25" name="五边形 24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26" name="燕尾形 25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8831" y="3762"/>
              <a:ext cx="8128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A technical analysis method that builds on candlestick chart</a:t>
              </a:r>
              <a:endParaRPr lang="zh-CN" sz="12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501640" y="3201670"/>
            <a:ext cx="6188710" cy="406400"/>
            <a:chOff x="8519" y="5042"/>
            <a:chExt cx="9746" cy="640"/>
          </a:xfrm>
        </p:grpSpPr>
        <p:grpSp>
          <p:nvGrpSpPr>
            <p:cNvPr id="7" name="组合 6"/>
            <p:cNvGrpSpPr/>
            <p:nvPr/>
          </p:nvGrpSpPr>
          <p:grpSpPr>
            <a:xfrm>
              <a:off x="8519" y="5042"/>
              <a:ext cx="8440" cy="640"/>
              <a:chOff x="7359" y="2510"/>
              <a:chExt cx="8440" cy="640"/>
            </a:xfrm>
          </p:grpSpPr>
          <p:sp>
            <p:nvSpPr>
              <p:cNvPr id="28" name="五边形 27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29" name="燕尾形 28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137" y="5096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Five 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sen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/lines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917440" y="4065270"/>
            <a:ext cx="6037580" cy="406400"/>
            <a:chOff x="7599" y="6431"/>
            <a:chExt cx="9508" cy="640"/>
          </a:xfrm>
        </p:grpSpPr>
        <p:grpSp>
          <p:nvGrpSpPr>
            <p:cNvPr id="30" name="组合 29"/>
            <p:cNvGrpSpPr/>
            <p:nvPr/>
          </p:nvGrpSpPr>
          <p:grpSpPr>
            <a:xfrm>
              <a:off x="7599" y="6431"/>
              <a:ext cx="8440" cy="640"/>
              <a:chOff x="7359" y="2510"/>
              <a:chExt cx="8440" cy="640"/>
            </a:xfrm>
          </p:grpSpPr>
          <p:sp>
            <p:nvSpPr>
              <p:cNvPr id="31" name="五边形 30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4</a:t>
                </a:r>
              </a:p>
            </p:txBody>
          </p:sp>
          <p:sp>
            <p:nvSpPr>
              <p:cNvPr id="32" name="燕尾形 31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979" y="6482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雲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33240" y="4928870"/>
            <a:ext cx="6136640" cy="406400"/>
            <a:chOff x="6679" y="7820"/>
            <a:chExt cx="9664" cy="640"/>
          </a:xfrm>
        </p:grpSpPr>
        <p:grpSp>
          <p:nvGrpSpPr>
            <p:cNvPr id="33" name="组合 32"/>
            <p:cNvGrpSpPr/>
            <p:nvPr/>
          </p:nvGrpSpPr>
          <p:grpSpPr>
            <a:xfrm>
              <a:off x="6679" y="7820"/>
              <a:ext cx="8440" cy="640"/>
              <a:chOff x="7359" y="2510"/>
              <a:chExt cx="8440" cy="640"/>
            </a:xfrm>
          </p:grpSpPr>
          <p:sp>
            <p:nvSpPr>
              <p:cNvPr id="34" name="五边形 33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5</a:t>
                </a:r>
              </a:p>
            </p:txBody>
          </p:sp>
          <p:sp>
            <p:nvSpPr>
              <p:cNvPr id="35" name="燕尾形 34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8215" y="7879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Wave, trend, emotion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879599" y="101493"/>
            <a:ext cx="5311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Five lines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81678" y="3338004"/>
            <a:ext cx="207592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Technical indicator system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06459" y="1320483"/>
            <a:ext cx="6023610" cy="406400"/>
            <a:chOff x="6679" y="2264"/>
            <a:chExt cx="9486" cy="640"/>
          </a:xfrm>
        </p:grpSpPr>
        <p:grpSp>
          <p:nvGrpSpPr>
            <p:cNvPr id="23" name="组合 22"/>
            <p:cNvGrpSpPr/>
            <p:nvPr/>
          </p:nvGrpSpPr>
          <p:grpSpPr>
            <a:xfrm>
              <a:off x="6679" y="2264"/>
              <a:ext cx="8440" cy="640"/>
              <a:chOff x="7359" y="2510"/>
              <a:chExt cx="8440" cy="640"/>
            </a:xfrm>
          </p:grpSpPr>
          <p:sp>
            <p:nvSpPr>
              <p:cNvPr id="21" name="五边形 20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22" name="燕尾形 21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8037" y="2318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1600" dirty="0" err="1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Tenkan-sen</a:t>
              </a:r>
              <a:r>
                <a:rPr lang="en-US" altLang="ja-JP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/</a:t>
              </a:r>
              <a:r>
                <a:rPr lang="ja-JP" altLang="en-US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転換線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06459" y="2209662"/>
            <a:ext cx="5943600" cy="406400"/>
            <a:chOff x="7599" y="3653"/>
            <a:chExt cx="9360" cy="640"/>
          </a:xfrm>
        </p:grpSpPr>
        <p:grpSp>
          <p:nvGrpSpPr>
            <p:cNvPr id="24" name="组合 23"/>
            <p:cNvGrpSpPr/>
            <p:nvPr/>
          </p:nvGrpSpPr>
          <p:grpSpPr>
            <a:xfrm>
              <a:off x="7599" y="3653"/>
              <a:ext cx="8440" cy="640"/>
              <a:chOff x="7359" y="2510"/>
              <a:chExt cx="8440" cy="640"/>
            </a:xfrm>
          </p:grpSpPr>
          <p:sp>
            <p:nvSpPr>
              <p:cNvPr id="25" name="五边形 24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26" name="燕尾形 25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8831" y="3762"/>
              <a:ext cx="8128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200" dirty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  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Kijun-sen</a:t>
              </a:r>
              <a:r>
                <a:rPr lang="en-US" altLang="ja-JP" sz="12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/</a:t>
              </a:r>
              <a:r>
                <a:rPr lang="ja-JP" altLang="en-US" sz="12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基準線</a:t>
              </a:r>
              <a:endParaRPr lang="zh-CN" sz="12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906459" y="3092077"/>
            <a:ext cx="6037580" cy="406400"/>
            <a:chOff x="8519" y="5042"/>
            <a:chExt cx="9508" cy="640"/>
          </a:xfrm>
        </p:grpSpPr>
        <p:grpSp>
          <p:nvGrpSpPr>
            <p:cNvPr id="7" name="组合 6"/>
            <p:cNvGrpSpPr/>
            <p:nvPr/>
          </p:nvGrpSpPr>
          <p:grpSpPr>
            <a:xfrm>
              <a:off x="8519" y="5042"/>
              <a:ext cx="8440" cy="640"/>
              <a:chOff x="7359" y="2510"/>
              <a:chExt cx="8440" cy="640"/>
            </a:xfrm>
          </p:grpSpPr>
          <p:sp>
            <p:nvSpPr>
              <p:cNvPr id="28" name="五边形 27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29" name="燕尾形 28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9899" y="5084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dirty="0" err="1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Senkou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-span A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906459" y="3936862"/>
            <a:ext cx="6037580" cy="406400"/>
            <a:chOff x="7599" y="6431"/>
            <a:chExt cx="9508" cy="640"/>
          </a:xfrm>
        </p:grpSpPr>
        <p:grpSp>
          <p:nvGrpSpPr>
            <p:cNvPr id="30" name="组合 29"/>
            <p:cNvGrpSpPr/>
            <p:nvPr/>
          </p:nvGrpSpPr>
          <p:grpSpPr>
            <a:xfrm>
              <a:off x="7599" y="6431"/>
              <a:ext cx="8440" cy="640"/>
              <a:chOff x="7359" y="2510"/>
              <a:chExt cx="8440" cy="640"/>
            </a:xfrm>
          </p:grpSpPr>
          <p:sp>
            <p:nvSpPr>
              <p:cNvPr id="31" name="五边形 30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4</a:t>
                </a:r>
              </a:p>
            </p:txBody>
          </p:sp>
          <p:sp>
            <p:nvSpPr>
              <p:cNvPr id="32" name="燕尾形 31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979" y="6482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Senkou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-span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B</a:t>
              </a:r>
              <a:endParaRPr lang="zh-CN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06459" y="4774883"/>
            <a:ext cx="6037580" cy="406400"/>
            <a:chOff x="6679" y="7820"/>
            <a:chExt cx="9508" cy="640"/>
          </a:xfrm>
        </p:grpSpPr>
        <p:grpSp>
          <p:nvGrpSpPr>
            <p:cNvPr id="33" name="组合 32"/>
            <p:cNvGrpSpPr/>
            <p:nvPr/>
          </p:nvGrpSpPr>
          <p:grpSpPr>
            <a:xfrm>
              <a:off x="6679" y="7820"/>
              <a:ext cx="8440" cy="640"/>
              <a:chOff x="7359" y="2510"/>
              <a:chExt cx="8440" cy="640"/>
            </a:xfrm>
          </p:grpSpPr>
          <p:sp>
            <p:nvSpPr>
              <p:cNvPr id="34" name="五边形 33"/>
              <p:cNvSpPr/>
              <p:nvPr/>
            </p:nvSpPr>
            <p:spPr>
              <a:xfrm>
                <a:off x="7359" y="2510"/>
                <a:ext cx="920" cy="640"/>
              </a:xfrm>
              <a:prstGeom prst="homePlate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latin typeface="思源黑体 CN Regular" panose="020B0500000000000000" charset="-122"/>
                    <a:ea typeface="思源黑体 CN Regular" panose="020B0500000000000000" charset="-122"/>
                    <a:cs typeface="+mn-ea"/>
                    <a:sym typeface="+mn-lt"/>
                  </a:rPr>
                  <a:t>5</a:t>
                </a:r>
              </a:p>
            </p:txBody>
          </p:sp>
          <p:sp>
            <p:nvSpPr>
              <p:cNvPr id="35" name="燕尾形 34"/>
              <p:cNvSpPr/>
              <p:nvPr/>
            </p:nvSpPr>
            <p:spPr>
              <a:xfrm>
                <a:off x="8279" y="2510"/>
                <a:ext cx="7520" cy="640"/>
              </a:xfrm>
              <a:prstGeom prst="chevron">
                <a:avLst/>
              </a:prstGeom>
              <a:solidFill>
                <a:srgbClr val="1833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8059" y="7862"/>
              <a:ext cx="812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 dirty="0" err="1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Chikou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-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+mn-ea"/>
                  <a:sym typeface="+mn-lt"/>
                </a:rPr>
                <a:t>span</a:t>
              </a:r>
              <a:endParaRPr 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04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768475" y="105966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120" normalizeH="0" noProof="0" dirty="0" smtClean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Sample</a:t>
            </a:r>
            <a:endParaRPr kumimoji="0" lang="zh-CN" altLang="en-US" sz="3200" b="1" i="0" u="none" strike="noStrike" kern="1200" cap="none" spc="120" normalizeH="0" noProof="0" dirty="0">
              <a:ln>
                <a:noFill/>
              </a:ln>
              <a:solidFill>
                <a:srgbClr val="19387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4828540" y="2125345"/>
            <a:ext cx="1186815" cy="1186815"/>
          </a:xfrm>
          <a:prstGeom prst="roundRect">
            <a:avLst/>
          </a:prstGeom>
          <a:solidFill>
            <a:srgbClr val="2F559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6249035" y="2125345"/>
            <a:ext cx="1186815" cy="1186815"/>
          </a:xfrm>
          <a:prstGeom prst="roundRect">
            <a:avLst/>
          </a:prstGeom>
          <a:solidFill>
            <a:srgbClr val="19387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828540" y="3594100"/>
            <a:ext cx="1186815" cy="1186815"/>
          </a:xfrm>
          <a:prstGeom prst="roundRect">
            <a:avLst/>
          </a:prstGeom>
          <a:solidFill>
            <a:srgbClr val="19387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6249035" y="3594100"/>
            <a:ext cx="1186815" cy="1186815"/>
          </a:xfrm>
          <a:prstGeom prst="roundRect">
            <a:avLst/>
          </a:prstGeom>
          <a:solidFill>
            <a:srgbClr val="2F559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59940" y="2114550"/>
            <a:ext cx="250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44500" y="2529840"/>
            <a:ext cx="411670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0" sz="1600" b="0" i="0" u="none" strike="noStrike" cap="none" spc="12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单击此处输入你的正文，文字是您思想的提炼，请尽量言简意赅的阐述观点；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060575" y="3583305"/>
            <a:ext cx="250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45770" y="3998595"/>
            <a:ext cx="411670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单击此处输入你的正文，文字是您思想的提炼，请尽量言简意赅的阐述观点；</a:t>
            </a:r>
            <a:endParaRPr kumimoji="0" lang="zh-CN" altLang="en-US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629525" y="3571875"/>
            <a:ext cx="250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629525" y="3987165"/>
            <a:ext cx="411670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altLang="en-US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629525" y="2066290"/>
            <a:ext cx="250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629525" y="2481580"/>
            <a:ext cx="4116705" cy="1253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单击此处输入你的正文，文字是您思想的提炼，请尽量言简意赅的阐述观点</a:t>
            </a:r>
            <a:r>
              <a:rPr lang="zh-CN"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；</a:t>
            </a:r>
            <a:endParaRPr kumimoji="0" lang="zh-CN" sz="1600" b="0" i="0" u="none" strike="noStrike" kern="1200" cap="none" spc="12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编辑_editor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4450" y="2421255"/>
            <a:ext cx="595630" cy="595630"/>
          </a:xfrm>
          <a:prstGeom prst="rect">
            <a:avLst/>
          </a:prstGeom>
        </p:spPr>
      </p:pic>
      <p:pic>
        <p:nvPicPr>
          <p:cNvPr id="11" name="图片 10" descr="笔记本_lapto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945" y="2420620"/>
            <a:ext cx="595630" cy="595630"/>
          </a:xfrm>
          <a:prstGeom prst="rect">
            <a:avLst/>
          </a:prstGeom>
        </p:spPr>
      </p:pic>
      <p:pic>
        <p:nvPicPr>
          <p:cNvPr id="12" name="图片 11" descr="人员_peopl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4450" y="3889375"/>
            <a:ext cx="595630" cy="595630"/>
          </a:xfrm>
          <a:prstGeom prst="rect">
            <a:avLst/>
          </a:prstGeom>
        </p:spPr>
      </p:pic>
      <p:pic>
        <p:nvPicPr>
          <p:cNvPr id="19" name="图片 18" descr="详情列表_view-lis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9865" y="3889375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工作内容回顾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17700" y="628015"/>
            <a:ext cx="271843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cap="all" noProof="0">
                <a:ln>
                  <a:noFill/>
                </a:ln>
                <a:solidFill>
                  <a:srgbClr val="183365">
                    <a:alpha val="70000"/>
                  </a:srgbClr>
                </a:solidFill>
                <a:effectLst/>
                <a:uLnTx/>
                <a:uFillTx/>
                <a:latin typeface="思源黑体 CN Light" panose="020B0300000000000000" charset="-122"/>
                <a:ea typeface="思源黑体 CN Light" panose="020B0300000000000000" charset="-122"/>
                <a:cs typeface="+mn-cs"/>
              </a:rPr>
              <a:t>Review of work content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441440"/>
            <a:ext cx="12206605" cy="41656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5913120"/>
            <a:ext cx="12206605" cy="58356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88455" y="1882140"/>
            <a:ext cx="2894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88455" y="2348230"/>
            <a:ext cx="4883785" cy="29044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sz="1600" spc="12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您的正文已经简明扼要，请您尽可能提炼思想的精髓，否则容易造成观者的阅读压力，适得其反。</a:t>
            </a:r>
          </a:p>
        </p:txBody>
      </p:sp>
      <p:pic>
        <p:nvPicPr>
          <p:cNvPr id="2" name="图片 1" descr="/private/var/folders/gx/qs5yy5bd2kdcb_c8pr65myhw0000gn/T/com.kingsoft.wpsoffice.mac/picturecompress_20220810144518/output_1.jpgoutput_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927100" y="1684020"/>
            <a:ext cx="4965065" cy="3302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决策 3"/>
          <p:cNvSpPr/>
          <p:nvPr/>
        </p:nvSpPr>
        <p:spPr>
          <a:xfrm>
            <a:off x="1476375" y="-1016635"/>
            <a:ext cx="10106025" cy="8891270"/>
          </a:xfrm>
          <a:prstGeom prst="flowChartDecision">
            <a:avLst/>
          </a:prstGeom>
          <a:solidFill>
            <a:srgbClr val="193871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5" name="流程图: 决策 34"/>
          <p:cNvSpPr/>
          <p:nvPr/>
        </p:nvSpPr>
        <p:spPr>
          <a:xfrm>
            <a:off x="3044889" y="42354"/>
            <a:ext cx="7622475" cy="6706240"/>
          </a:xfrm>
          <a:prstGeom prst="flowChartDecision">
            <a:avLst/>
          </a:prstGeom>
          <a:solidFill>
            <a:srgbClr val="2F5597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6" name="流程图: 决策 35"/>
          <p:cNvSpPr/>
          <p:nvPr/>
        </p:nvSpPr>
        <p:spPr>
          <a:xfrm>
            <a:off x="2877727" y="579776"/>
            <a:ext cx="6402257" cy="5632694"/>
          </a:xfrm>
          <a:prstGeom prst="flowChartDecision">
            <a:avLst/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444683" y="3161665"/>
            <a:ext cx="32683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12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经营数据分析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593273" y="3836035"/>
            <a:ext cx="29711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cap="all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charset="-122"/>
                <a:ea typeface="思源黑体 CN Light" panose="020B0300000000000000" charset="-122"/>
                <a:cs typeface="+mn-cs"/>
              </a:rPr>
              <a:t>Business data analysis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5599430" y="2114550"/>
            <a:ext cx="958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>
                <a:ln w="28575">
                  <a:noFill/>
                </a:ln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76570" y="4558665"/>
            <a:ext cx="1004570" cy="946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-8890" y="0"/>
            <a:ext cx="1777365" cy="873125"/>
          </a:xfrm>
          <a:prstGeom prst="triangle">
            <a:avLst>
              <a:gd name="adj" fmla="val 50006"/>
            </a:avLst>
          </a:prstGeom>
          <a:solidFill>
            <a:srgbClr val="19387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 flipV="1">
            <a:off x="10662285" y="6101080"/>
            <a:ext cx="1538605" cy="756920"/>
          </a:xfrm>
          <a:prstGeom prst="triangle">
            <a:avLst>
              <a:gd name="adj" fmla="val 50006"/>
            </a:avLst>
          </a:prstGeom>
          <a:solidFill>
            <a:srgbClr val="2F5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8890" y="0"/>
            <a:ext cx="2017395" cy="873125"/>
            <a:chOff x="-14" y="0"/>
            <a:chExt cx="3177" cy="1290"/>
          </a:xfrm>
        </p:grpSpPr>
        <p:sp>
          <p:nvSpPr>
            <p:cNvPr id="27" name="等腰三角形 26"/>
            <p:cNvSpPr/>
            <p:nvPr/>
          </p:nvSpPr>
          <p:spPr>
            <a:xfrm rot="10800000">
              <a:off x="-14" y="0"/>
              <a:ext cx="2799" cy="1290"/>
            </a:xfrm>
            <a:prstGeom prst="triangle">
              <a:avLst>
                <a:gd name="adj" fmla="val 50006"/>
              </a:avLst>
            </a:prstGeom>
            <a:solidFill>
              <a:srgbClr val="19387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741" y="0"/>
              <a:ext cx="2423" cy="1118"/>
            </a:xfrm>
            <a:prstGeom prst="triangle">
              <a:avLst>
                <a:gd name="adj" fmla="val 50006"/>
              </a:avLst>
            </a:prstGeom>
            <a:solidFill>
              <a:srgbClr val="2F559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17700" y="84455"/>
            <a:ext cx="27946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CAC7"/>
              </a:buClr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120" normalizeH="0" noProof="0">
                <a:ln>
                  <a:noFill/>
                </a:ln>
                <a:solidFill>
                  <a:srgbClr val="19387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经营数据分析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17700" y="628015"/>
            <a:ext cx="271843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cap="all" noProof="0">
                <a:ln>
                  <a:noFill/>
                </a:ln>
                <a:solidFill>
                  <a:srgbClr val="183365">
                    <a:alpha val="70000"/>
                  </a:srgbClr>
                </a:solidFill>
                <a:effectLst/>
                <a:uLnTx/>
                <a:uFillTx/>
                <a:latin typeface="思源黑体 CN Light" panose="020B0300000000000000" charset="-122"/>
                <a:cs typeface="+mn-cs"/>
              </a:rPr>
              <a:t>Business data analysis</a:t>
            </a:r>
          </a:p>
        </p:txBody>
      </p:sp>
      <p:sp>
        <p:nvSpPr>
          <p:cNvPr id="53" name="矩形 52"/>
          <p:cNvSpPr/>
          <p:nvPr/>
        </p:nvSpPr>
        <p:spPr>
          <a:xfrm>
            <a:off x="6106782" y="0"/>
            <a:ext cx="6085217" cy="6858000"/>
          </a:xfrm>
          <a:prstGeom prst="rect">
            <a:avLst/>
          </a:prstGeom>
          <a:solidFill>
            <a:srgbClr val="19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485380" y="1518285"/>
            <a:ext cx="2976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单击添加小标题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85380" y="1901825"/>
            <a:ext cx="4145280" cy="13385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sz="1600" b="0" i="0" u="none" strike="noStrike" cap="none" spc="120" normalizeH="0" baseline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单击此处输入你的正文，文字是您思想的提炼，请尽量言简意赅的阐述观点；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85380" y="3186430"/>
            <a:ext cx="2976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485380" y="3569970"/>
            <a:ext cx="4145280" cy="13385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sz="1600" b="0" i="0" u="none" strike="noStrike" cap="none" spc="120" normalizeH="0" baseline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单击此处输入你的正文，文字是您思想的提炼，请尽量言简意赅的阐述观点；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485380" y="4854575"/>
            <a:ext cx="2976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单击添加小标题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485380" y="5238115"/>
            <a:ext cx="4145280" cy="13385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sz="1600" b="0" i="0" u="none" strike="noStrike" cap="none" spc="120" normalizeH="0" baseline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单击此处输入你的正文，文字是您思想的提炼，请尽量言简意赅的阐述观点；</a:t>
            </a:r>
          </a:p>
        </p:txBody>
      </p:sp>
      <p:sp>
        <p:nvSpPr>
          <p:cNvPr id="60" name="等腰三角形 59"/>
          <p:cNvSpPr/>
          <p:nvPr/>
        </p:nvSpPr>
        <p:spPr>
          <a:xfrm>
            <a:off x="6697345" y="1545590"/>
            <a:ext cx="615950" cy="479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61" name="等腰三角形 60"/>
          <p:cNvSpPr/>
          <p:nvPr/>
        </p:nvSpPr>
        <p:spPr>
          <a:xfrm>
            <a:off x="6697345" y="3219450"/>
            <a:ext cx="615950" cy="479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62" name="等腰三角形 61"/>
          <p:cNvSpPr/>
          <p:nvPr/>
        </p:nvSpPr>
        <p:spPr>
          <a:xfrm>
            <a:off x="6697345" y="4890135"/>
            <a:ext cx="615950" cy="479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254000" y="1245235"/>
          <a:ext cx="5621020" cy="4855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Y1YjgxZWVmMjU5YTIyMTRkYmZiNDIyODEzMjQ3OD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"/>
        <a:cs typeface=""/>
        <a:font script="Jpan" typeface="游ゴシック Light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游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"/>
        <a:cs typeface=""/>
        <a:font script="Jpan" typeface="游ゴシック Light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游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574</Words>
  <Application>Microsoft Office PowerPoint</Application>
  <PresentationFormat>宽屏</PresentationFormat>
  <Paragraphs>162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游ゴシック</vt:lpstr>
      <vt:lpstr>思源黑体 CN Light</vt:lpstr>
      <vt:lpstr>思源黑体 CN Regular</vt:lpstr>
      <vt:lpstr>思源黑体 CN Bold</vt:lpstr>
      <vt:lpstr>思源黑体 CN Heavy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x</dc:creator>
  <cp:lastModifiedBy>yzz</cp:lastModifiedBy>
  <cp:revision>100</cp:revision>
  <dcterms:created xsi:type="dcterms:W3CDTF">2022-08-10T07:44:00Z</dcterms:created>
  <dcterms:modified xsi:type="dcterms:W3CDTF">2022-08-21T06:43:54Z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96326F2006FB0C0C2E40F36267CDAB52</vt:lpwstr>
  </property>
  <property fmtid="{D5CDD505-2E9C-101B-9397-08002B2CF9AE}" pid="3" name="KSOProductBuildVer">
    <vt:lpwstr>2052-11.1.0.12302</vt:lpwstr>
  </property>
  <property fmtid="{D5CDD505-2E9C-101B-9397-08002B2CF9AE}" pid="4" name="KSOTemplateUUID">
    <vt:lpwstr>v1.0_mb_Wt6JJShh59IPk9VzthYvXA==</vt:lpwstr>
  </property>
</Properties>
</file>